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9"/>
  </p:notesMasterIdLst>
  <p:handoutMasterIdLst>
    <p:handoutMasterId r:id="rId10"/>
  </p:handoutMasterIdLst>
  <p:sldIdLst>
    <p:sldId id="5161" r:id="rId5"/>
    <p:sldId id="5162" r:id="rId6"/>
    <p:sldId id="5165" r:id="rId7"/>
    <p:sldId id="5163" r:id="rId8"/>
  </p:sldIdLst>
  <p:sldSz cx="9144000" cy="6858000" type="letter"/>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Template" id="{7D1F0387-A2FC-744F-9C9C-0CDAB3F9FD01}">
          <p14:sldIdLst>
            <p14:sldId id="5161"/>
            <p14:sldId id="5162"/>
          </p14:sldIdLst>
        </p14:section>
        <p14:section name="Sample Documents" id="{9840839E-1A11-334B-BC14-DB26240A8E39}">
          <p14:sldIdLst>
            <p14:sldId id="5165"/>
            <p14:sldId id="5163"/>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BA3"/>
    <a:srgbClr val="244366"/>
    <a:srgbClr val="3B6EA6"/>
    <a:srgbClr val="FDFBDA"/>
    <a:srgbClr val="FF0000"/>
    <a:srgbClr val="FF5050"/>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0A54B-177B-413B-A1F2-355B6092C492}" v="7" dt="2024-05-03T18:54:50.0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83" autoAdjust="0"/>
  </p:normalViewPr>
  <p:slideViewPr>
    <p:cSldViewPr snapToGrid="0">
      <p:cViewPr varScale="1">
        <p:scale>
          <a:sx n="97" d="100"/>
          <a:sy n="97" d="100"/>
        </p:scale>
        <p:origin x="1782"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s, Mick" userId="99b22105-165b-4128-8af3-8851afc89afa" providerId="ADAL" clId="{8A3ACC71-A19C-47E3-9D09-6C7D2CB280B0}"/>
    <pc:docChg chg="modSld">
      <pc:chgData name="Stevens, Mick" userId="99b22105-165b-4128-8af3-8851afc89afa" providerId="ADAL" clId="{8A3ACC71-A19C-47E3-9D09-6C7D2CB280B0}" dt="2024-02-08T19:51:17.990" v="25" actId="6549"/>
      <pc:docMkLst>
        <pc:docMk/>
      </pc:docMkLst>
      <pc:sldChg chg="modSp mod modNotesTx">
        <pc:chgData name="Stevens, Mick" userId="99b22105-165b-4128-8af3-8851afc89afa" providerId="ADAL" clId="{8A3ACC71-A19C-47E3-9D09-6C7D2CB280B0}" dt="2024-02-08T19:51:17.990" v="25" actId="6549"/>
        <pc:sldMkLst>
          <pc:docMk/>
          <pc:sldMk cId="2658630808" sldId="5161"/>
        </pc:sldMkLst>
        <pc:spChg chg="mod">
          <ac:chgData name="Stevens, Mick" userId="99b22105-165b-4128-8af3-8851afc89afa" providerId="ADAL" clId="{8A3ACC71-A19C-47E3-9D09-6C7D2CB280B0}" dt="2024-02-08T17:48:11.625" v="24"/>
          <ac:spMkLst>
            <pc:docMk/>
            <pc:sldMk cId="2658630808" sldId="5161"/>
            <ac:spMk id="7" creationId="{C2875FC8-E843-4058-ADCB-35E181EA2029}"/>
          </ac:spMkLst>
        </pc:spChg>
        <pc:spChg chg="mod">
          <ac:chgData name="Stevens, Mick" userId="99b22105-165b-4128-8af3-8851afc89afa" providerId="ADAL" clId="{8A3ACC71-A19C-47E3-9D09-6C7D2CB280B0}" dt="2024-02-08T17:47:25.807" v="21"/>
          <ac:spMkLst>
            <pc:docMk/>
            <pc:sldMk cId="2658630808" sldId="5161"/>
            <ac:spMk id="8" creationId="{A71EB1EF-2E85-B552-35A2-7EAE887703DA}"/>
          </ac:spMkLst>
        </pc:spChg>
        <pc:spChg chg="mod">
          <ac:chgData name="Stevens, Mick" userId="99b22105-165b-4128-8af3-8851afc89afa" providerId="ADAL" clId="{8A3ACC71-A19C-47E3-9D09-6C7D2CB280B0}" dt="2024-02-08T17:47:25.807" v="21"/>
          <ac:spMkLst>
            <pc:docMk/>
            <pc:sldMk cId="2658630808" sldId="5161"/>
            <ac:spMk id="13" creationId="{9D63F57F-A6C1-5DA6-5738-15B7F89A6B5B}"/>
          </ac:spMkLst>
        </pc:spChg>
        <pc:spChg chg="mod">
          <ac:chgData name="Stevens, Mick" userId="99b22105-165b-4128-8af3-8851afc89afa" providerId="ADAL" clId="{8A3ACC71-A19C-47E3-9D09-6C7D2CB280B0}" dt="2024-02-08T17:48:11.625" v="24"/>
          <ac:spMkLst>
            <pc:docMk/>
            <pc:sldMk cId="2658630808" sldId="5161"/>
            <ac:spMk id="16" creationId="{87A83AA0-ED14-9312-C827-AC10E1FFAB66}"/>
          </ac:spMkLst>
        </pc:spChg>
        <pc:grpChg chg="mod">
          <ac:chgData name="Stevens, Mick" userId="99b22105-165b-4128-8af3-8851afc89afa" providerId="ADAL" clId="{8A3ACC71-A19C-47E3-9D09-6C7D2CB280B0}" dt="2024-02-08T17:47:25.807" v="21"/>
          <ac:grpSpMkLst>
            <pc:docMk/>
            <pc:sldMk cId="2658630808" sldId="5161"/>
            <ac:grpSpMk id="4" creationId="{D281829A-E291-EB9D-7701-0F1C29BDF6C2}"/>
          </ac:grpSpMkLst>
        </pc:grpChg>
        <pc:grpChg chg="mod">
          <ac:chgData name="Stevens, Mick" userId="99b22105-165b-4128-8af3-8851afc89afa" providerId="ADAL" clId="{8A3ACC71-A19C-47E3-9D09-6C7D2CB280B0}" dt="2024-02-08T17:48:11.625" v="24"/>
          <ac:grpSpMkLst>
            <pc:docMk/>
            <pc:sldMk cId="2658630808" sldId="5161"/>
            <ac:grpSpMk id="5" creationId="{95CC8343-AD71-C577-4DA5-D07CDDFDFE13}"/>
          </ac:grpSpMkLst>
        </pc:grpChg>
        <pc:picChg chg="mod">
          <ac:chgData name="Stevens, Mick" userId="99b22105-165b-4128-8af3-8851afc89afa" providerId="ADAL" clId="{8A3ACC71-A19C-47E3-9D09-6C7D2CB280B0}" dt="2024-02-08T17:47:25.807" v="21"/>
          <ac:picMkLst>
            <pc:docMk/>
            <pc:sldMk cId="2658630808" sldId="5161"/>
            <ac:picMk id="14" creationId="{9BA44089-467E-4852-B353-C35F1857B1F7}"/>
          </ac:picMkLst>
        </pc:picChg>
        <pc:picChg chg="mod">
          <ac:chgData name="Stevens, Mick" userId="99b22105-165b-4128-8af3-8851afc89afa" providerId="ADAL" clId="{8A3ACC71-A19C-47E3-9D09-6C7D2CB280B0}" dt="2024-02-08T17:48:11.625" v="24"/>
          <ac:picMkLst>
            <pc:docMk/>
            <pc:sldMk cId="2658630808" sldId="5161"/>
            <ac:picMk id="15" creationId="{83238AC3-1CAA-0173-9ECD-EB398F2258AE}"/>
          </ac:picMkLst>
        </pc:picChg>
      </pc:sldChg>
    </pc:docChg>
  </pc:docChgLst>
  <pc:docChgLst>
    <pc:chgData name="Stevens, Mick" userId="99b22105-165b-4128-8af3-8851afc89afa" providerId="ADAL" clId="{454E12A0-7BC0-4CDF-91D0-07494CD78706}"/>
    <pc:docChg chg="addSld delSld modSld sldOrd modSection">
      <pc:chgData name="Stevens, Mick" userId="99b22105-165b-4128-8af3-8851afc89afa" providerId="ADAL" clId="{454E12A0-7BC0-4CDF-91D0-07494CD78706}" dt="2024-04-01T13:46:03.338" v="64" actId="17846"/>
      <pc:docMkLst>
        <pc:docMk/>
      </pc:docMkLst>
      <pc:sldChg chg="modSp mod">
        <pc:chgData name="Stevens, Mick" userId="99b22105-165b-4128-8af3-8851afc89afa" providerId="ADAL" clId="{454E12A0-7BC0-4CDF-91D0-07494CD78706}" dt="2024-04-01T13:42:04.870" v="59" actId="20577"/>
        <pc:sldMkLst>
          <pc:docMk/>
          <pc:sldMk cId="2658630808" sldId="5161"/>
        </pc:sldMkLst>
        <pc:graphicFrameChg chg="modGraphic">
          <ac:chgData name="Stevens, Mick" userId="99b22105-165b-4128-8af3-8851afc89afa" providerId="ADAL" clId="{454E12A0-7BC0-4CDF-91D0-07494CD78706}" dt="2024-04-01T13:42:04.870" v="59" actId="20577"/>
          <ac:graphicFrameMkLst>
            <pc:docMk/>
            <pc:sldMk cId="2658630808" sldId="5161"/>
            <ac:graphicFrameMk id="22" creationId="{6407D28D-D404-ACD5-601E-B847398F60D3}"/>
          </ac:graphicFrameMkLst>
        </pc:graphicFrameChg>
      </pc:sldChg>
      <pc:sldChg chg="add del ord">
        <pc:chgData name="Stevens, Mick" userId="99b22105-165b-4128-8af3-8851afc89afa" providerId="ADAL" clId="{454E12A0-7BC0-4CDF-91D0-07494CD78706}" dt="2024-04-01T12:38:39.332" v="50"/>
        <pc:sldMkLst>
          <pc:docMk/>
          <pc:sldMk cId="2735684069" sldId="5163"/>
        </pc:sldMkLst>
      </pc:sldChg>
      <pc:sldChg chg="add del">
        <pc:chgData name="Stevens, Mick" userId="99b22105-165b-4128-8af3-8851afc89afa" providerId="ADAL" clId="{454E12A0-7BC0-4CDF-91D0-07494CD78706}" dt="2024-04-01T12:37:31.115" v="47" actId="47"/>
        <pc:sldMkLst>
          <pc:docMk/>
          <pc:sldMk cId="1742627610" sldId="5164"/>
        </pc:sldMkLst>
      </pc:sldChg>
      <pc:sldChg chg="modSp add mod ord">
        <pc:chgData name="Stevens, Mick" userId="99b22105-165b-4128-8af3-8851afc89afa" providerId="ADAL" clId="{454E12A0-7BC0-4CDF-91D0-07494CD78706}" dt="2024-04-01T13:43:08.259" v="62"/>
        <pc:sldMkLst>
          <pc:docMk/>
          <pc:sldMk cId="1028535919" sldId="5165"/>
        </pc:sldMkLst>
        <pc:spChg chg="mod">
          <ac:chgData name="Stevens, Mick" userId="99b22105-165b-4128-8af3-8851afc89afa" providerId="ADAL" clId="{454E12A0-7BC0-4CDF-91D0-07494CD78706}" dt="2024-04-01T12:39:29.453" v="51"/>
          <ac:spMkLst>
            <pc:docMk/>
            <pc:sldMk cId="1028535919" sldId="5165"/>
            <ac:spMk id="7" creationId="{C2875FC8-E843-4058-ADCB-35E181EA2029}"/>
          </ac:spMkLst>
        </pc:spChg>
        <pc:graphicFrameChg chg="mod modGraphic">
          <ac:chgData name="Stevens, Mick" userId="99b22105-165b-4128-8af3-8851afc89afa" providerId="ADAL" clId="{454E12A0-7BC0-4CDF-91D0-07494CD78706}" dt="2024-04-01T12:28:53.367" v="42" actId="1076"/>
          <ac:graphicFrameMkLst>
            <pc:docMk/>
            <pc:sldMk cId="1028535919" sldId="5165"/>
            <ac:graphicFrameMk id="2" creationId="{1DAC0ED0-9401-1CB9-6658-0EE45F4F9F19}"/>
          </ac:graphicFrameMkLst>
        </pc:graphicFrameChg>
        <pc:graphicFrameChg chg="mod modGraphic">
          <ac:chgData name="Stevens, Mick" userId="99b22105-165b-4128-8af3-8851afc89afa" providerId="ADAL" clId="{454E12A0-7BC0-4CDF-91D0-07494CD78706}" dt="2024-04-01T12:28:16.210" v="40" actId="1076"/>
          <ac:graphicFrameMkLst>
            <pc:docMk/>
            <pc:sldMk cId="1028535919" sldId="5165"/>
            <ac:graphicFrameMk id="10" creationId="{BDA1D9B6-2598-F99B-C876-4CEE551FA5C5}"/>
          </ac:graphicFrameMkLst>
        </pc:graphicFrameChg>
        <pc:graphicFrameChg chg="mod modGraphic">
          <ac:chgData name="Stevens, Mick" userId="99b22105-165b-4128-8af3-8851afc89afa" providerId="ADAL" clId="{454E12A0-7BC0-4CDF-91D0-07494CD78706}" dt="2024-04-01T12:27:49.862" v="36" actId="14100"/>
          <ac:graphicFrameMkLst>
            <pc:docMk/>
            <pc:sldMk cId="1028535919" sldId="5165"/>
            <ac:graphicFrameMk id="12" creationId="{D13E9F28-DB78-E975-63AF-47BDBD5A76E0}"/>
          </ac:graphicFrameMkLst>
        </pc:graphicFrameChg>
        <pc:graphicFrameChg chg="mod modGraphic">
          <ac:chgData name="Stevens, Mick" userId="99b22105-165b-4128-8af3-8851afc89afa" providerId="ADAL" clId="{454E12A0-7BC0-4CDF-91D0-07494CD78706}" dt="2024-04-01T12:28:07.737" v="38" actId="1076"/>
          <ac:graphicFrameMkLst>
            <pc:docMk/>
            <pc:sldMk cId="1028535919" sldId="5165"/>
            <ac:graphicFrameMk id="21" creationId="{9982DE70-8CE4-AB98-F767-8EC3465A17AD}"/>
          </ac:graphicFrameMkLst>
        </pc:graphicFrameChg>
        <pc:graphicFrameChg chg="mod modGraphic">
          <ac:chgData name="Stevens, Mick" userId="99b22105-165b-4128-8af3-8851afc89afa" providerId="ADAL" clId="{454E12A0-7BC0-4CDF-91D0-07494CD78706}" dt="2024-04-01T13:42:32.927" v="60"/>
          <ac:graphicFrameMkLst>
            <pc:docMk/>
            <pc:sldMk cId="1028535919" sldId="5165"/>
            <ac:graphicFrameMk id="22" creationId="{6407D28D-D404-ACD5-601E-B847398F60D3}"/>
          </ac:graphicFrameMkLst>
        </pc:graphicFrameChg>
        <pc:graphicFrameChg chg="mod modGraphic">
          <ac:chgData name="Stevens, Mick" userId="99b22105-165b-4128-8af3-8851afc89afa" providerId="ADAL" clId="{454E12A0-7BC0-4CDF-91D0-07494CD78706}" dt="2024-04-01T12:29:23.747" v="46" actId="14100"/>
          <ac:graphicFrameMkLst>
            <pc:docMk/>
            <pc:sldMk cId="1028535919" sldId="5165"/>
            <ac:graphicFrameMk id="44" creationId="{4AC4B817-7B86-455A-BDD7-0E729322E73E}"/>
          </ac:graphicFrameMkLst>
        </pc:graphicFrameChg>
      </pc:sldChg>
    </pc:docChg>
  </pc:docChgLst>
  <pc:docChgLst>
    <pc:chgData name="Stevens, Mick" userId="99b22105-165b-4128-8af3-8851afc89afa" providerId="ADAL" clId="{57D0A54B-177B-413B-A1F2-355B6092C492}"/>
    <pc:docChg chg="custSel modSld">
      <pc:chgData name="Stevens, Mick" userId="99b22105-165b-4128-8af3-8851afc89afa" providerId="ADAL" clId="{57D0A54B-177B-413B-A1F2-355B6092C492}" dt="2024-05-03T18:54:50.065" v="58"/>
      <pc:docMkLst>
        <pc:docMk/>
      </pc:docMkLst>
      <pc:sldChg chg="addSp delSp modSp mod">
        <pc:chgData name="Stevens, Mick" userId="99b22105-165b-4128-8af3-8851afc89afa" providerId="ADAL" clId="{57D0A54B-177B-413B-A1F2-355B6092C492}" dt="2024-05-03T18:54:50.065" v="58"/>
        <pc:sldMkLst>
          <pc:docMk/>
          <pc:sldMk cId="2157071203" sldId="5162"/>
        </pc:sldMkLst>
        <pc:graphicFrameChg chg="add mod modGraphic">
          <ac:chgData name="Stevens, Mick" userId="99b22105-165b-4128-8af3-8851afc89afa" providerId="ADAL" clId="{57D0A54B-177B-413B-A1F2-355B6092C492}" dt="2024-05-03T18:54:50.065" v="58"/>
          <ac:graphicFrameMkLst>
            <pc:docMk/>
            <pc:sldMk cId="2157071203" sldId="5162"/>
            <ac:graphicFrameMk id="11" creationId="{BCF94A90-C5DD-ECE8-8454-DC390ACF117E}"/>
          </ac:graphicFrameMkLst>
        </pc:graphicFrameChg>
        <pc:picChg chg="add del mod">
          <ac:chgData name="Stevens, Mick" userId="99b22105-165b-4128-8af3-8851afc89afa" providerId="ADAL" clId="{57D0A54B-177B-413B-A1F2-355B6092C492}" dt="2024-05-03T18:45:09.782" v="3" actId="478"/>
          <ac:picMkLst>
            <pc:docMk/>
            <pc:sldMk cId="2157071203" sldId="5162"/>
            <ac:picMk id="7" creationId="{9F663A60-70EB-4D83-9219-41C24A89FA9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A47C1D-ACEC-426C-937F-A9504CC3AF70}"/>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0D4C9285-B3E8-4901-A94B-B1FAA7691730}"/>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A15ECAB-0854-4CA3-9FA0-219565CD854D}" type="datetimeFigureOut">
              <a:rPr lang="en-US" smtClean="0"/>
              <a:t>5/3/2024</a:t>
            </a:fld>
            <a:endParaRPr lang="en-US"/>
          </a:p>
        </p:txBody>
      </p:sp>
      <p:sp>
        <p:nvSpPr>
          <p:cNvPr id="4" name="Footer Placeholder 3">
            <a:extLst>
              <a:ext uri="{FF2B5EF4-FFF2-40B4-BE49-F238E27FC236}">
                <a16:creationId xmlns:a16="http://schemas.microsoft.com/office/drawing/2014/main" id="{FD38A7BD-EF72-406F-91D8-1EF66254A96F}"/>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7765BA5-A295-463A-A518-299B8C5ECE38}"/>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CC5952C-B2CA-4F85-BDC4-821DFE8B460D}" type="slidenum">
              <a:rPr lang="en-US" smtClean="0"/>
              <a:t>‹#›</a:t>
            </a:fld>
            <a:endParaRPr lang="en-US"/>
          </a:p>
        </p:txBody>
      </p:sp>
    </p:spTree>
    <p:extLst>
      <p:ext uri="{BB962C8B-B14F-4D97-AF65-F5344CB8AC3E}">
        <p14:creationId xmlns:p14="http://schemas.microsoft.com/office/powerpoint/2010/main" val="3862068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5AF4D30-024C-49F0-82B6-8AAA30C68C45}" type="datetimeFigureOut">
              <a:rPr lang="en-CA" smtClean="0"/>
              <a:t>2024-05-03</a:t>
            </a:fld>
            <a:endParaRPr lang="en-CA"/>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CF6ACB3-156A-425C-AE6B-5146BFB8DC1A}" type="slidenum">
              <a:rPr lang="en-CA" smtClean="0"/>
              <a:t>‹#›</a:t>
            </a:fld>
            <a:endParaRPr lang="en-CA"/>
          </a:p>
        </p:txBody>
      </p:sp>
    </p:spTree>
    <p:extLst>
      <p:ext uri="{BB962C8B-B14F-4D97-AF65-F5344CB8AC3E}">
        <p14:creationId xmlns:p14="http://schemas.microsoft.com/office/powerpoint/2010/main" val="214503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1</a:t>
            </a:fld>
            <a:endParaRPr lang="en-CA"/>
          </a:p>
        </p:txBody>
      </p:sp>
    </p:spTree>
    <p:extLst>
      <p:ext uri="{BB962C8B-B14F-4D97-AF65-F5344CB8AC3E}">
        <p14:creationId xmlns:p14="http://schemas.microsoft.com/office/powerpoint/2010/main" val="3311031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CA" dirty="0"/>
              <a:t>RAID Slide – use to determine Business Outcomes – If implications are becoming realized, this needs to downgrade in status.   This report is our weekly analysis of how we are moving the project along to meet our commitments in our contracts with our customers.   We need to look around corners and understand what is coming, not just what has happened.</a:t>
            </a:r>
          </a:p>
          <a:p>
            <a:endParaRPr lang="en-CA" dirty="0"/>
          </a:p>
          <a:p>
            <a:r>
              <a:rPr lang="en-CA" dirty="0"/>
              <a:t>Do not use the word ‘Hope’ in business strategy conversations – we are planning, have a mitigation strategy, etc.   </a:t>
            </a:r>
          </a:p>
          <a:p>
            <a:endParaRPr lang="en-CA" dirty="0"/>
          </a:p>
          <a:p>
            <a:r>
              <a:rPr lang="en-CA" dirty="0"/>
              <a:t>Add in information on how to complete this so we have consistency - process to gather and complete.   Set expectations.</a:t>
            </a:r>
          </a:p>
          <a:p>
            <a:endParaRPr lang="en-CA" dirty="0">
              <a:cs typeface="Calibri" panose="020F0502020204030204"/>
            </a:endParaRPr>
          </a:p>
          <a:p>
            <a:r>
              <a:rPr lang="en-CA" dirty="0">
                <a:cs typeface="Calibri" panose="020F0502020204030204"/>
              </a:rPr>
              <a:t>Low Risk, Med risk, High risk, </a:t>
            </a:r>
          </a:p>
          <a:p>
            <a:r>
              <a:rPr lang="en-CA" dirty="0">
                <a:cs typeface="Calibri" panose="020F0502020204030204"/>
              </a:rPr>
              <a:t>Color coding &gt; where there needs attention</a:t>
            </a:r>
          </a:p>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2</a:t>
            </a:fld>
            <a:endParaRPr lang="en-CA"/>
          </a:p>
        </p:txBody>
      </p:sp>
    </p:spTree>
    <p:extLst>
      <p:ext uri="{BB962C8B-B14F-4D97-AF65-F5344CB8AC3E}">
        <p14:creationId xmlns:p14="http://schemas.microsoft.com/office/powerpoint/2010/main" val="40143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3</a:t>
            </a:fld>
            <a:endParaRPr lang="en-CA"/>
          </a:p>
        </p:txBody>
      </p:sp>
    </p:spTree>
    <p:extLst>
      <p:ext uri="{BB962C8B-B14F-4D97-AF65-F5344CB8AC3E}">
        <p14:creationId xmlns:p14="http://schemas.microsoft.com/office/powerpoint/2010/main" val="346766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4CF6ACB3-156A-425C-AE6B-5146BFB8DC1A}" type="slidenum">
              <a:rPr lang="en-CA" smtClean="0"/>
              <a:t>4</a:t>
            </a:fld>
            <a:endParaRPr lang="en-CA"/>
          </a:p>
        </p:txBody>
      </p:sp>
    </p:spTree>
    <p:extLst>
      <p:ext uri="{BB962C8B-B14F-4D97-AF65-F5344CB8AC3E}">
        <p14:creationId xmlns:p14="http://schemas.microsoft.com/office/powerpoint/2010/main" val="331103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58640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21886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804034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DFC7AF9-C4D4-D55B-88AD-301BA0EBB4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61283"/>
            <a:ext cx="9144000" cy="196717"/>
          </a:xfrm>
          <a:prstGeom prst="rect">
            <a:avLst/>
          </a:prstGeom>
        </p:spPr>
      </p:pic>
      <p:sp>
        <p:nvSpPr>
          <p:cNvPr id="4" name="TextBox 3">
            <a:extLst>
              <a:ext uri="{FF2B5EF4-FFF2-40B4-BE49-F238E27FC236}">
                <a16:creationId xmlns:a16="http://schemas.microsoft.com/office/drawing/2014/main" id="{6648026E-F182-429B-9393-DE8BE0585DCD}"/>
              </a:ext>
            </a:extLst>
          </p:cNvPr>
          <p:cNvSpPr txBox="1"/>
          <p:nvPr userDrawn="1"/>
        </p:nvSpPr>
        <p:spPr>
          <a:xfrm>
            <a:off x="76463" y="6676672"/>
            <a:ext cx="1865034" cy="153888"/>
          </a:xfrm>
          <a:prstGeom prst="rect">
            <a:avLst/>
          </a:prstGeom>
          <a:noFill/>
        </p:spPr>
        <p:txBody>
          <a:bodyPr wrap="square" lIns="0" tIns="0" rIns="0" bIns="0" rtlCol="0" anchor="ctr">
            <a:spAutoFit/>
          </a:bodyPr>
          <a:lstStyle/>
          <a:p>
            <a:pPr algn="l" defTabSz="342892"/>
            <a:r>
              <a:rPr lang="en-US" sz="825" b="1">
                <a:solidFill>
                  <a:schemeClr val="bg1"/>
                </a:solidFill>
                <a:latin typeface="+mj-lt"/>
                <a:cs typeface="Trebuchet MS"/>
              </a:rPr>
              <a:t>ITS Project </a:t>
            </a:r>
            <a:r>
              <a:rPr lang="en-US" sz="1000" b="1">
                <a:solidFill>
                  <a:schemeClr val="bg1"/>
                </a:solidFill>
                <a:latin typeface="+mj-lt"/>
                <a:cs typeface="Trebuchet MS"/>
              </a:rPr>
              <a:t>Management</a:t>
            </a:r>
            <a:r>
              <a:rPr lang="en-US" sz="825" b="1">
                <a:solidFill>
                  <a:schemeClr val="bg1"/>
                </a:solidFill>
                <a:latin typeface="+mj-lt"/>
                <a:cs typeface="Trebuchet MS"/>
              </a:rPr>
              <a:t> Office</a:t>
            </a:r>
          </a:p>
        </p:txBody>
      </p:sp>
      <p:sp>
        <p:nvSpPr>
          <p:cNvPr id="2" name="TextBox 1">
            <a:extLst>
              <a:ext uri="{FF2B5EF4-FFF2-40B4-BE49-F238E27FC236}">
                <a16:creationId xmlns:a16="http://schemas.microsoft.com/office/drawing/2014/main" id="{1190AA6E-9DAF-7FEE-58E3-B71FF61E136B}"/>
              </a:ext>
            </a:extLst>
          </p:cNvPr>
          <p:cNvSpPr txBox="1"/>
          <p:nvPr userDrawn="1"/>
        </p:nvSpPr>
        <p:spPr>
          <a:xfrm>
            <a:off x="7956135" y="6690137"/>
            <a:ext cx="1187865" cy="126958"/>
          </a:xfrm>
          <a:prstGeom prst="rect">
            <a:avLst/>
          </a:prstGeom>
          <a:noFill/>
        </p:spPr>
        <p:txBody>
          <a:bodyPr wrap="square" lIns="0" tIns="0" rIns="0" bIns="0" rtlCol="0" anchor="ctr">
            <a:spAutoFit/>
          </a:bodyPr>
          <a:lstStyle/>
          <a:p>
            <a:pPr algn="l" defTabSz="342892"/>
            <a:r>
              <a:rPr lang="en-US" sz="825" b="1">
                <a:solidFill>
                  <a:schemeClr val="bg1"/>
                </a:solidFill>
                <a:latin typeface="+mj-lt"/>
                <a:cs typeface="Trebuchet MS"/>
              </a:rPr>
              <a:t>   </a:t>
            </a:r>
            <a:r>
              <a:rPr lang="en-US" sz="825" b="1">
                <a:solidFill>
                  <a:schemeClr val="tx1"/>
                </a:solidFill>
                <a:latin typeface="+mj-lt"/>
                <a:cs typeface="Trebuchet MS"/>
              </a:rPr>
              <a:t>Project Intake Document</a:t>
            </a:r>
          </a:p>
        </p:txBody>
      </p:sp>
    </p:spTree>
    <p:extLst>
      <p:ext uri="{BB962C8B-B14F-4D97-AF65-F5344CB8AC3E}">
        <p14:creationId xmlns:p14="http://schemas.microsoft.com/office/powerpoint/2010/main" val="78889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62574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CDCC6F-E92A-44AD-87C6-F320C361AAAF}"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59759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CDCC6F-E92A-44AD-87C6-F320C361AAAF}"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3562319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CDCC6F-E92A-44AD-87C6-F320C361AAAF}" type="datetimeFigureOut">
              <a:rPr lang="en-US" smtClean="0"/>
              <a:pPr/>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11609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CDCC6F-E92A-44AD-87C6-F320C361AAAF}" type="datetimeFigureOut">
              <a:rPr lang="en-US" smtClean="0"/>
              <a:pPr/>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336789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DCC6F-E92A-44AD-87C6-F320C361AAAF}" type="datetimeFigureOut">
              <a:rPr lang="en-US" smtClean="0"/>
              <a:pPr/>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154340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CDCC6F-E92A-44AD-87C6-F320C361AAAF}"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0476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CDCC6F-E92A-44AD-87C6-F320C361AAAF}"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418A7-F5CD-43D5-A195-E67D81171760}" type="slidenum">
              <a:rPr lang="en-US" smtClean="0"/>
              <a:pPr/>
              <a:t>‹#›</a:t>
            </a:fld>
            <a:endParaRPr lang="en-US"/>
          </a:p>
        </p:txBody>
      </p:sp>
    </p:spTree>
    <p:extLst>
      <p:ext uri="{BB962C8B-B14F-4D97-AF65-F5344CB8AC3E}">
        <p14:creationId xmlns:p14="http://schemas.microsoft.com/office/powerpoint/2010/main" val="278350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DCC6F-E92A-44AD-87C6-F320C361AAAF}" type="datetimeFigureOut">
              <a:rPr lang="en-US" smtClean="0"/>
              <a:pPr/>
              <a:t>5/3/2024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418A7-F5CD-43D5-A195-E67D81171760}" type="slidenum">
              <a:rPr lang="en-US" smtClean="0"/>
              <a:pPr/>
              <a:t>‹#›</a:t>
            </a:fld>
            <a:endParaRPr lang="en-US"/>
          </a:p>
        </p:txBody>
      </p:sp>
    </p:spTree>
    <p:extLst>
      <p:ext uri="{BB962C8B-B14F-4D97-AF65-F5344CB8AC3E}">
        <p14:creationId xmlns:p14="http://schemas.microsoft.com/office/powerpoint/2010/main" val="385064757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mailto:https://pmo.its.uconn.edu/" TargetMode="External"/><Relationship Id="rId5" Type="http://schemas.openxmlformats.org/officeDocument/2006/relationships/hyperlink" Target="mailto:PMO@uconn.onmicrosoft.com"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csrc.nist.gov/pubs/sp/800/172/final" TargetMode="External"/><Relationship Id="rId5" Type="http://schemas.openxmlformats.org/officeDocument/2006/relationships/hyperlink" Target="https://csrc.nist.gov/pubs/sp/800/171/r2/upd1/final"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Table 43">
            <a:extLst>
              <a:ext uri="{FF2B5EF4-FFF2-40B4-BE49-F238E27FC236}">
                <a16:creationId xmlns:a16="http://schemas.microsoft.com/office/drawing/2014/main" id="{4AC4B817-7B86-455A-BDD7-0E729322E73E}"/>
              </a:ext>
            </a:extLst>
          </p:cNvPr>
          <p:cNvGraphicFramePr>
            <a:graphicFrameLocks/>
          </p:cNvGraphicFramePr>
          <p:nvPr>
            <p:extLst>
              <p:ext uri="{D42A27DB-BD31-4B8C-83A1-F6EECF244321}">
                <p14:modId xmlns:p14="http://schemas.microsoft.com/office/powerpoint/2010/main" val="2890331724"/>
              </p:ext>
            </p:extLst>
          </p:nvPr>
        </p:nvGraphicFramePr>
        <p:xfrm>
          <a:off x="4584200" y="481917"/>
          <a:ext cx="4414249" cy="182880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302391">
                <a:tc>
                  <a:txBody>
                    <a:bodyPr/>
                    <a:lstStyle/>
                    <a:p>
                      <a:pPr marL="0" algn="l" defTabSz="914400" rtl="0" eaLnBrk="1" latinLnBrk="0" hangingPunct="1"/>
                      <a:r>
                        <a:rPr lang="en-CA" sz="1200" kern="1200">
                          <a:solidFill>
                            <a:schemeClr val="bg1"/>
                          </a:solidFill>
                          <a:latin typeface="+mn-lt"/>
                          <a:ea typeface="+mn-ea"/>
                          <a:cs typeface="Arial" panose="020B0604020202020204" pitchFamily="34" charset="0"/>
                        </a:rPr>
                        <a:t>4. Critical Success Factors</a:t>
                      </a:r>
                    </a:p>
                  </a:txBody>
                  <a:tcPr marL="68580" marR="68580" marT="34290" marB="34290" anchor="ctr">
                    <a:solidFill>
                      <a:srgbClr val="3B6BA3"/>
                    </a:solidFill>
                  </a:tcPr>
                </a:tc>
                <a:extLst>
                  <a:ext uri="{0D108BD9-81ED-4DB2-BD59-A6C34878D82A}">
                    <a16:rowId xmlns:a16="http://schemas.microsoft.com/office/drawing/2014/main" val="1067903349"/>
                  </a:ext>
                </a:extLst>
              </a:tr>
              <a:tr h="1526409">
                <a:tc>
                  <a:txBody>
                    <a:bodyPr/>
                    <a:lstStyle/>
                    <a:p>
                      <a:pPr marL="171450" indent="-171450">
                        <a:buFont typeface="Wingdings" panose="05000000000000000000" pitchFamily="2" charset="2"/>
                        <a:buChar char="§"/>
                      </a:pPr>
                      <a:r>
                        <a:rPr lang="en-CA" sz="1000">
                          <a:latin typeface="+mn-lt"/>
                          <a:cs typeface="Arial" panose="020B0604020202020204" pitchFamily="34" charset="0"/>
                        </a:rPr>
                        <a:t>…</a:t>
                      </a:r>
                    </a:p>
                    <a:p>
                      <a:pPr marL="171450" indent="-171450">
                        <a:buFont typeface="Wingdings" panose="05000000000000000000" pitchFamily="2" charset="2"/>
                        <a:buChar char="§"/>
                      </a:pPr>
                      <a:r>
                        <a:rPr lang="en-CA" sz="1000">
                          <a:latin typeface="+mn-lt"/>
                          <a:cs typeface="Arial" panose="020B0604020202020204" pitchFamily="34" charset="0"/>
                        </a:rPr>
                        <a:t>…</a:t>
                      </a:r>
                    </a:p>
                    <a:p>
                      <a:pPr marL="171450" indent="-171450">
                        <a:buFont typeface="Wingdings" panose="05000000000000000000" pitchFamily="2" charset="2"/>
                        <a:buChar char="§"/>
                      </a:pPr>
                      <a:endParaRPr lang="en-CA" sz="1000">
                        <a:latin typeface="+mn-lt"/>
                        <a:cs typeface="Arial" panose="020B0604020202020204" pitchFamily="34" charset="0"/>
                      </a:endParaRPr>
                    </a:p>
                    <a:p>
                      <a:pPr marL="171450" indent="-171450">
                        <a:buFont typeface="Wingdings" panose="05000000000000000000" pitchFamily="2" charset="2"/>
                        <a:buChar char="§"/>
                      </a:pPr>
                      <a:endParaRPr lang="en-CA" sz="100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 name="Table 1">
            <a:extLst>
              <a:ext uri="{FF2B5EF4-FFF2-40B4-BE49-F238E27FC236}">
                <a16:creationId xmlns:a16="http://schemas.microsoft.com/office/drawing/2014/main" id="{1DAC0ED0-9401-1CB9-6658-0EE45F4F9F19}"/>
              </a:ext>
            </a:extLst>
          </p:cNvPr>
          <p:cNvGraphicFramePr>
            <a:graphicFrameLocks/>
          </p:cNvGraphicFramePr>
          <p:nvPr>
            <p:extLst>
              <p:ext uri="{D42A27DB-BD31-4B8C-83A1-F6EECF244321}">
                <p14:modId xmlns:p14="http://schemas.microsoft.com/office/powerpoint/2010/main" val="89092865"/>
              </p:ext>
            </p:extLst>
          </p:nvPr>
        </p:nvGraphicFramePr>
        <p:xfrm>
          <a:off x="4598789" y="2406920"/>
          <a:ext cx="4399660" cy="1932432"/>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187724">
                  <a:extLst>
                    <a:ext uri="{9D8B030D-6E8A-4147-A177-3AD203B41FA5}">
                      <a16:colId xmlns:a16="http://schemas.microsoft.com/office/drawing/2014/main" val="3056828257"/>
                    </a:ext>
                  </a:extLst>
                </a:gridCol>
                <a:gridCol w="2211936">
                  <a:extLst>
                    <a:ext uri="{9D8B030D-6E8A-4147-A177-3AD203B41FA5}">
                      <a16:colId xmlns:a16="http://schemas.microsoft.com/office/drawing/2014/main" val="2551306083"/>
                    </a:ext>
                  </a:extLst>
                </a:gridCol>
              </a:tblGrid>
              <a:tr h="25960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bg1"/>
                          </a:solidFill>
                          <a:latin typeface="+mn-lt"/>
                          <a:ea typeface="+mn-ea"/>
                          <a:cs typeface="Arial" panose="020B0604020202020204" pitchFamily="34" charset="0"/>
                        </a:rPr>
                        <a:t>5. Project Timelines / Time Constraints</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546815045"/>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606689145"/>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866545086"/>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083971875"/>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486177038"/>
                  </a:ext>
                </a:extLst>
              </a:tr>
            </a:tbl>
          </a:graphicData>
        </a:graphic>
      </p:graphicFrame>
      <p:grpSp>
        <p:nvGrpSpPr>
          <p:cNvPr id="5" name="Group 4">
            <a:extLst>
              <a:ext uri="{FF2B5EF4-FFF2-40B4-BE49-F238E27FC236}">
                <a16:creationId xmlns:a16="http://schemas.microsoft.com/office/drawing/2014/main" id="{95CC8343-AD71-C577-4DA5-D07CDDFDFE13}"/>
              </a:ext>
            </a:extLst>
          </p:cNvPr>
          <p:cNvGrpSpPr>
            <a:grpSpLocks noGrp="1" noUngrp="1" noRot="1" noMove="1" noResize="1"/>
          </p:cNvGrpSpPr>
          <p:nvPr/>
        </p:nvGrpSpPr>
        <p:grpSpPr>
          <a:xfrm>
            <a:off x="1283564" y="96615"/>
            <a:ext cx="5428314" cy="323880"/>
            <a:chOff x="1283564" y="96615"/>
            <a:chExt cx="5428314" cy="323880"/>
          </a:xfrm>
        </p:grpSpPr>
        <p:pic>
          <p:nvPicPr>
            <p:cNvPr id="15" name="Picture 14">
              <a:extLst>
                <a:ext uri="{FF2B5EF4-FFF2-40B4-BE49-F238E27FC236}">
                  <a16:creationId xmlns:a16="http://schemas.microsoft.com/office/drawing/2014/main" id="{83238AC3-1CAA-0173-9ECD-EB398F2258AE}"/>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1283564" y="109599"/>
              <a:ext cx="1498896" cy="310896"/>
            </a:xfrm>
            <a:prstGeom prst="rect">
              <a:avLst/>
            </a:prstGeom>
          </p:spPr>
        </p:pic>
        <p:sp>
          <p:nvSpPr>
            <p:cNvPr id="16" name="TextBox 15">
              <a:extLst>
                <a:ext uri="{FF2B5EF4-FFF2-40B4-BE49-F238E27FC236}">
                  <a16:creationId xmlns:a16="http://schemas.microsoft.com/office/drawing/2014/main" id="{87A83AA0-ED14-9312-C827-AC10E1FFAB66}"/>
                </a:ext>
              </a:extLst>
            </p:cNvPr>
            <p:cNvSpPr txBox="1">
              <a:spLocks noGrp="1" noRot="1" noMove="1" noResize="1" noEditPoints="1" noAdjustHandles="1" noChangeArrowheads="1" noChangeShapeType="1"/>
            </p:cNvSpPr>
            <p:nvPr/>
          </p:nvSpPr>
          <p:spPr>
            <a:xfrm>
              <a:off x="1295237" y="96615"/>
              <a:ext cx="1256842"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Project Name:</a:t>
              </a:r>
              <a:endParaRPr lang="en-US" sz="1400" b="1">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C2875FC8-E843-4058-ADCB-35E181EA2029}"/>
                </a:ext>
              </a:extLst>
            </p:cNvPr>
            <p:cNvSpPr txBox="1">
              <a:spLocks noGrp="1" noRot="1" noMove="1" noResize="1" noEditPoints="1" noAdjustHandles="1" noChangeArrowheads="1" noChangeShapeType="1"/>
            </p:cNvSpPr>
            <p:nvPr/>
          </p:nvSpPr>
          <p:spPr>
            <a:xfrm>
              <a:off x="1295237" y="107308"/>
              <a:ext cx="5416641" cy="307777"/>
            </a:xfrm>
            <a:prstGeom prst="rect">
              <a:avLst/>
            </a:prstGeom>
            <a:noFill/>
            <a:ln>
              <a:solidFill>
                <a:srgbClr val="244366"/>
              </a:solidFill>
            </a:ln>
          </p:spPr>
          <p:txBody>
            <a:bodyPr wrap="square" anchor="b">
              <a:spAutoFit/>
            </a:bodyPr>
            <a:lstStyle/>
            <a:p>
              <a:pPr marL="1280160"/>
              <a:r>
                <a:rPr lang="en-US" sz="1400" dirty="0">
                  <a:ln w="3175">
                    <a:solidFill>
                      <a:srgbClr val="244366"/>
                    </a:solidFill>
                  </a:ln>
                  <a:noFill/>
                  <a:latin typeface="+mj-lt"/>
                  <a:cs typeface="Arial" panose="020B0604020202020204" pitchFamily="34" charset="0"/>
                </a:rPr>
                <a:t>  </a:t>
              </a:r>
              <a:r>
                <a:rPr lang="en-US" sz="1400" b="1" dirty="0">
                  <a:ln w="3175">
                    <a:solidFill>
                      <a:srgbClr val="244366"/>
                    </a:solidFill>
                  </a:ln>
                  <a:latin typeface="+mj-lt"/>
                  <a:cs typeface="Arial" panose="020B0604020202020204" pitchFamily="34" charset="0"/>
                </a:rPr>
                <a:t>Name</a:t>
              </a:r>
            </a:p>
          </p:txBody>
        </p:sp>
      </p:grpSp>
      <p:grpSp>
        <p:nvGrpSpPr>
          <p:cNvPr id="4" name="Group 3">
            <a:extLst>
              <a:ext uri="{FF2B5EF4-FFF2-40B4-BE49-F238E27FC236}">
                <a16:creationId xmlns:a16="http://schemas.microsoft.com/office/drawing/2014/main" id="{D281829A-E291-EB9D-7701-0F1C29BDF6C2}"/>
              </a:ext>
            </a:extLst>
          </p:cNvPr>
          <p:cNvGrpSpPr>
            <a:grpSpLocks noGrp="1" noUngrp="1" noRot="1" noMove="1" noResize="1"/>
          </p:cNvGrpSpPr>
          <p:nvPr/>
        </p:nvGrpSpPr>
        <p:grpSpPr>
          <a:xfrm>
            <a:off x="7112064" y="99974"/>
            <a:ext cx="1886385" cy="323139"/>
            <a:chOff x="7112063" y="96996"/>
            <a:chExt cx="1886385" cy="323139"/>
          </a:xfrm>
        </p:grpSpPr>
        <p:pic>
          <p:nvPicPr>
            <p:cNvPr id="14" name="Picture 13">
              <a:extLst>
                <a:ext uri="{FF2B5EF4-FFF2-40B4-BE49-F238E27FC236}">
                  <a16:creationId xmlns:a16="http://schemas.microsoft.com/office/drawing/2014/main" id="{9BA44089-467E-4852-B353-C35F1857B1F7}"/>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7156208" y="109239"/>
              <a:ext cx="727056" cy="310896"/>
            </a:xfrm>
            <a:prstGeom prst="rect">
              <a:avLst/>
            </a:prstGeom>
          </p:spPr>
        </p:pic>
        <p:sp>
          <p:nvSpPr>
            <p:cNvPr id="13" name="TextBox 12">
              <a:extLst>
                <a:ext uri="{FF2B5EF4-FFF2-40B4-BE49-F238E27FC236}">
                  <a16:creationId xmlns:a16="http://schemas.microsoft.com/office/drawing/2014/main" id="{9D63F57F-A6C1-5DA6-5738-15B7F89A6B5B}"/>
                </a:ext>
              </a:extLst>
            </p:cNvPr>
            <p:cNvSpPr txBox="1">
              <a:spLocks noGrp="1" noRot="1" noMove="1" noResize="1" noEditPoints="1" noAdjustHandles="1" noChangeArrowheads="1" noChangeShapeType="1"/>
            </p:cNvSpPr>
            <p:nvPr/>
          </p:nvSpPr>
          <p:spPr>
            <a:xfrm>
              <a:off x="7112063" y="96996"/>
              <a:ext cx="562328"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Date: </a:t>
              </a:r>
              <a:endParaRPr lang="en-US" sz="1400" b="1">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71EB1EF-2E85-B552-35A2-7EAE887703DA}"/>
                </a:ext>
              </a:extLst>
            </p:cNvPr>
            <p:cNvSpPr txBox="1">
              <a:spLocks noGrp="1" noRot="1" noMove="1" noResize="1" noEditPoints="1" noAdjustHandles="1" noChangeArrowheads="1" noChangeShapeType="1"/>
            </p:cNvSpPr>
            <p:nvPr/>
          </p:nvSpPr>
          <p:spPr>
            <a:xfrm>
              <a:off x="7156209" y="103062"/>
              <a:ext cx="1842239" cy="310896"/>
            </a:xfrm>
            <a:prstGeom prst="rect">
              <a:avLst/>
            </a:prstGeom>
            <a:noFill/>
            <a:ln w="9525">
              <a:solidFill>
                <a:srgbClr val="244366"/>
              </a:solidFill>
            </a:ln>
          </p:spPr>
          <p:txBody>
            <a:bodyPr wrap="square" anchor="b">
              <a:spAutoFit/>
            </a:bodyPr>
            <a:lstStyle/>
            <a:p>
              <a:pPr marL="548640"/>
              <a:r>
                <a:rPr lang="en-US" sz="1200" dirty="0">
                  <a:ln w="3175">
                    <a:solidFill>
                      <a:srgbClr val="244366"/>
                    </a:solidFill>
                  </a:ln>
                  <a:noFill/>
                  <a:latin typeface="+mj-lt"/>
                  <a:cs typeface="Calibri Light" panose="020F0302020204030204" pitchFamily="34" charset="0"/>
                </a:rPr>
                <a:t> </a:t>
              </a:r>
              <a:r>
                <a:rPr lang="en-US" sz="1200" dirty="0">
                  <a:ln w="3175">
                    <a:solidFill>
                      <a:srgbClr val="244366"/>
                    </a:solidFill>
                  </a:ln>
                  <a:latin typeface="+mj-lt"/>
                  <a:cs typeface="Calibri Light" panose="020F0302020204030204" pitchFamily="34" charset="0"/>
                </a:rPr>
                <a:t>12/12/2023</a:t>
              </a:r>
            </a:p>
          </p:txBody>
        </p:sp>
      </p:grpSp>
      <p:graphicFrame>
        <p:nvGraphicFramePr>
          <p:cNvPr id="10" name="Table 9">
            <a:extLst>
              <a:ext uri="{FF2B5EF4-FFF2-40B4-BE49-F238E27FC236}">
                <a16:creationId xmlns:a16="http://schemas.microsoft.com/office/drawing/2014/main" id="{BDA1D9B6-2598-F99B-C876-4CEE551FA5C5}"/>
              </a:ext>
            </a:extLst>
          </p:cNvPr>
          <p:cNvGraphicFramePr>
            <a:graphicFrameLocks/>
          </p:cNvGraphicFramePr>
          <p:nvPr>
            <p:extLst>
              <p:ext uri="{D42A27DB-BD31-4B8C-83A1-F6EECF244321}">
                <p14:modId xmlns:p14="http://schemas.microsoft.com/office/powerpoint/2010/main" val="3864439133"/>
              </p:ext>
            </p:extLst>
          </p:nvPr>
        </p:nvGraphicFramePr>
        <p:xfrm>
          <a:off x="103195" y="4435558"/>
          <a:ext cx="4414249" cy="2048511"/>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210307">
                  <a:extLst>
                    <a:ext uri="{9D8B030D-6E8A-4147-A177-3AD203B41FA5}">
                      <a16:colId xmlns:a16="http://schemas.microsoft.com/office/drawing/2014/main" val="3056828257"/>
                    </a:ext>
                  </a:extLst>
                </a:gridCol>
                <a:gridCol w="2203942">
                  <a:extLst>
                    <a:ext uri="{9D8B030D-6E8A-4147-A177-3AD203B41FA5}">
                      <a16:colId xmlns:a16="http://schemas.microsoft.com/office/drawing/2014/main" val="2551306083"/>
                    </a:ext>
                  </a:extLst>
                </a:gridCol>
              </a:tblGrid>
              <a:tr h="290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a:solidFill>
                            <a:schemeClr val="bg1"/>
                          </a:solidFill>
                          <a:latin typeface="+mn-lt"/>
                          <a:cs typeface="Calibri Light" panose="020F0302020204030204" pitchFamily="34" charset="0"/>
                        </a:rPr>
                        <a:t>3. In Scope</a:t>
                      </a:r>
                    </a:p>
                  </a:txBody>
                  <a:tcPr>
                    <a:solidFill>
                      <a:srgbClr val="3B6EA6"/>
                    </a:solidFill>
                  </a:tcPr>
                </a:tc>
                <a:tc>
                  <a:txBody>
                    <a:bodyPr/>
                    <a:lstStyle/>
                    <a:p>
                      <a:pPr algn="l"/>
                      <a:r>
                        <a:rPr lang="en-CA" sz="1200">
                          <a:solidFill>
                            <a:schemeClr val="bg1"/>
                          </a:solidFill>
                          <a:latin typeface="+mn-lt"/>
                          <a:cs typeface="Arial" panose="020B0604020202020204" pitchFamily="34" charset="0"/>
                        </a:rPr>
                        <a:t>Out of Scope</a:t>
                      </a:r>
                    </a:p>
                  </a:txBody>
                  <a:tcPr>
                    <a:solidFill>
                      <a:srgbClr val="3B6EA6"/>
                    </a:solidFill>
                  </a:tcPr>
                </a:tc>
                <a:extLst>
                  <a:ext uri="{0D108BD9-81ED-4DB2-BD59-A6C34878D82A}">
                    <a16:rowId xmlns:a16="http://schemas.microsoft.com/office/drawing/2014/main" val="2335681911"/>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546815045"/>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606689145"/>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866545086"/>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593919940"/>
                  </a:ext>
                </a:extLst>
              </a:tr>
              <a:tr h="21971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696960498"/>
                  </a:ext>
                </a:extLst>
              </a:tr>
            </a:tbl>
          </a:graphicData>
        </a:graphic>
      </p:graphicFrame>
      <p:graphicFrame>
        <p:nvGraphicFramePr>
          <p:cNvPr id="12" name="Table 11">
            <a:extLst>
              <a:ext uri="{FF2B5EF4-FFF2-40B4-BE49-F238E27FC236}">
                <a16:creationId xmlns:a16="http://schemas.microsoft.com/office/drawing/2014/main" id="{D13E9F28-DB78-E975-63AF-47BDBD5A76E0}"/>
              </a:ext>
            </a:extLst>
          </p:cNvPr>
          <p:cNvGraphicFramePr>
            <a:graphicFrameLocks/>
          </p:cNvGraphicFramePr>
          <p:nvPr>
            <p:extLst>
              <p:ext uri="{D42A27DB-BD31-4B8C-83A1-F6EECF244321}">
                <p14:modId xmlns:p14="http://schemas.microsoft.com/office/powerpoint/2010/main" val="1101438077"/>
              </p:ext>
            </p:extLst>
          </p:nvPr>
        </p:nvGraphicFramePr>
        <p:xfrm>
          <a:off x="103195" y="481916"/>
          <a:ext cx="4414249" cy="182880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30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1. Problem Statement / Business  Case</a:t>
                      </a:r>
                    </a:p>
                  </a:txBody>
                  <a:tcPr marL="68580" marR="68580" marT="34290" marB="34290" anchor="ctr">
                    <a:solidFill>
                      <a:srgbClr val="3B6BA3"/>
                    </a:solidFill>
                  </a:tcPr>
                </a:tc>
                <a:extLst>
                  <a:ext uri="{0D108BD9-81ED-4DB2-BD59-A6C34878D82A}">
                    <a16:rowId xmlns:a16="http://schemas.microsoft.com/office/drawing/2014/main" val="1067903349"/>
                  </a:ext>
                </a:extLst>
              </a:tr>
              <a:tr h="1526408">
                <a:tc>
                  <a:txBody>
                    <a:bodyPr/>
                    <a:lstStyle/>
                    <a:p>
                      <a:pPr marL="171450" indent="-171450">
                        <a:buFont typeface="Wingdings" panose="05000000000000000000" pitchFamily="2" charset="2"/>
                        <a:buChar char="§"/>
                      </a:pPr>
                      <a:r>
                        <a:rPr lang="en-CA" sz="1000">
                          <a:latin typeface="+mn-lt"/>
                          <a:cs typeface="Arial" panose="020B0604020202020204" pitchFamily="34" charset="0"/>
                        </a:rPr>
                        <a:t>…</a:t>
                      </a:r>
                    </a:p>
                    <a:p>
                      <a:pPr marL="171450" indent="-171450">
                        <a:buFont typeface="Wingdings" panose="05000000000000000000" pitchFamily="2" charset="2"/>
                        <a:buChar char="§"/>
                      </a:pPr>
                      <a:r>
                        <a:rPr lang="en-CA" sz="1000">
                          <a:latin typeface="+mn-lt"/>
                          <a:cs typeface="Arial" panose="020B0604020202020204" pitchFamily="34" charset="0"/>
                        </a:rPr>
                        <a:t>…</a:t>
                      </a:r>
                    </a:p>
                    <a:p>
                      <a:pPr marL="171450" indent="-171450">
                        <a:buFont typeface="Wingdings" panose="05000000000000000000" pitchFamily="2" charset="2"/>
                        <a:buChar char="§"/>
                      </a:pPr>
                      <a:endParaRPr lang="en-CA" sz="1000">
                        <a:latin typeface="+mn-lt"/>
                        <a:cs typeface="Arial" panose="020B0604020202020204" pitchFamily="34" charset="0"/>
                      </a:endParaRPr>
                    </a:p>
                    <a:p>
                      <a:pPr marL="171450" indent="-171450">
                        <a:buFont typeface="Wingdings" panose="05000000000000000000" pitchFamily="2" charset="2"/>
                        <a:buChar char="§"/>
                      </a:pPr>
                      <a:endParaRPr lang="en-CA" sz="100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1" name="Table 20">
            <a:extLst>
              <a:ext uri="{FF2B5EF4-FFF2-40B4-BE49-F238E27FC236}">
                <a16:creationId xmlns:a16="http://schemas.microsoft.com/office/drawing/2014/main" id="{9982DE70-8CE4-AB98-F767-8EC3465A17AD}"/>
              </a:ext>
            </a:extLst>
          </p:cNvPr>
          <p:cNvGraphicFramePr>
            <a:graphicFrameLocks/>
          </p:cNvGraphicFramePr>
          <p:nvPr>
            <p:extLst>
              <p:ext uri="{D42A27DB-BD31-4B8C-83A1-F6EECF244321}">
                <p14:modId xmlns:p14="http://schemas.microsoft.com/office/powerpoint/2010/main" val="3562559964"/>
              </p:ext>
            </p:extLst>
          </p:nvPr>
        </p:nvGraphicFramePr>
        <p:xfrm>
          <a:off x="103195" y="2406920"/>
          <a:ext cx="4414249" cy="1932432"/>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278775">
                <a:tc>
                  <a:txBody>
                    <a:bodyPr/>
                    <a:lstStyle/>
                    <a:p>
                      <a:pPr marL="0" algn="l" defTabSz="914400" rtl="0" eaLnBrk="1" latinLnBrk="0" hangingPunct="1"/>
                      <a:r>
                        <a:rPr lang="en-CA" sz="1200" kern="1200">
                          <a:solidFill>
                            <a:schemeClr val="bg1"/>
                          </a:solidFill>
                          <a:latin typeface="+mn-lt"/>
                          <a:ea typeface="+mn-ea"/>
                          <a:cs typeface="Arial" panose="020B0604020202020204" pitchFamily="34" charset="0"/>
                        </a:rPr>
                        <a:t>2. Objectives / Goal Statements</a:t>
                      </a:r>
                    </a:p>
                  </a:txBody>
                  <a:tcPr marL="68580" marR="68580" marT="34290" marB="34290" anchor="ctr">
                    <a:solidFill>
                      <a:srgbClr val="3B6BA3"/>
                    </a:solidFill>
                  </a:tcPr>
                </a:tc>
                <a:extLst>
                  <a:ext uri="{0D108BD9-81ED-4DB2-BD59-A6C34878D82A}">
                    <a16:rowId xmlns:a16="http://schemas.microsoft.com/office/drawing/2014/main" val="1067903349"/>
                  </a:ext>
                </a:extLst>
              </a:tr>
              <a:tr h="1653657">
                <a:tc>
                  <a:txBody>
                    <a:bodyPr/>
                    <a:lstStyle/>
                    <a:p>
                      <a:pPr marL="171450" indent="-171450">
                        <a:buFont typeface="Wingdings" panose="05000000000000000000" pitchFamily="2" charset="2"/>
                        <a:buChar char="§"/>
                      </a:pPr>
                      <a:r>
                        <a:rPr lang="en-CA" sz="1000">
                          <a:latin typeface="+mn-lt"/>
                          <a:cs typeface="Arial" panose="020B0604020202020204" pitchFamily="34" charset="0"/>
                        </a:rPr>
                        <a:t>…</a:t>
                      </a:r>
                    </a:p>
                    <a:p>
                      <a:pPr marL="171450" indent="-171450">
                        <a:buFont typeface="Wingdings" panose="05000000000000000000" pitchFamily="2" charset="2"/>
                        <a:buChar char="§"/>
                      </a:pPr>
                      <a:r>
                        <a:rPr lang="en-CA" sz="1000">
                          <a:latin typeface="+mn-lt"/>
                          <a:cs typeface="Arial" panose="020B0604020202020204" pitchFamily="34" charset="0"/>
                        </a:rPr>
                        <a:t>…</a:t>
                      </a:r>
                    </a:p>
                    <a:p>
                      <a:pPr marL="171450" indent="-171450">
                        <a:buFont typeface="Wingdings" panose="05000000000000000000" pitchFamily="2" charset="2"/>
                        <a:buChar char="§"/>
                      </a:pPr>
                      <a:endParaRPr lang="en-CA" sz="1000">
                        <a:latin typeface="+mn-lt"/>
                        <a:cs typeface="Arial" panose="020B0604020202020204" pitchFamily="34" charset="0"/>
                      </a:endParaRPr>
                    </a:p>
                    <a:p>
                      <a:pPr marL="171450" indent="-171450">
                        <a:buFont typeface="Wingdings" panose="05000000000000000000" pitchFamily="2" charset="2"/>
                        <a:buChar char="§"/>
                      </a:pPr>
                      <a:endParaRPr lang="en-CA" sz="100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2" name="Table 21">
            <a:extLst>
              <a:ext uri="{FF2B5EF4-FFF2-40B4-BE49-F238E27FC236}">
                <a16:creationId xmlns:a16="http://schemas.microsoft.com/office/drawing/2014/main" id="{6407D28D-D404-ACD5-601E-B847398F60D3}"/>
              </a:ext>
            </a:extLst>
          </p:cNvPr>
          <p:cNvGraphicFramePr>
            <a:graphicFrameLocks/>
          </p:cNvGraphicFramePr>
          <p:nvPr>
            <p:extLst>
              <p:ext uri="{D42A27DB-BD31-4B8C-83A1-F6EECF244321}">
                <p14:modId xmlns:p14="http://schemas.microsoft.com/office/powerpoint/2010/main" val="1298093493"/>
              </p:ext>
            </p:extLst>
          </p:nvPr>
        </p:nvGraphicFramePr>
        <p:xfrm>
          <a:off x="4598789" y="4435554"/>
          <a:ext cx="4414249" cy="204851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338721">
                <a:tc>
                  <a:txBody>
                    <a:bodyPr/>
                    <a:lstStyle/>
                    <a:p>
                      <a:pPr algn="l"/>
                      <a:r>
                        <a:rPr lang="en-CA" sz="1200" b="0" dirty="0">
                          <a:solidFill>
                            <a:schemeClr val="bg1"/>
                          </a:solidFill>
                          <a:latin typeface="+mn-lt"/>
                          <a:cs typeface="Calibri Light" panose="020F0302020204030204" pitchFamily="34" charset="0"/>
                        </a:rPr>
                        <a:t>6. Risks / Assumptions</a:t>
                      </a:r>
                    </a:p>
                  </a:txBody>
                  <a:tcPr marL="68580" marR="68580" marT="34290" marB="34290" anchor="ctr">
                    <a:solidFill>
                      <a:srgbClr val="3B6BA3"/>
                    </a:solidFill>
                  </a:tcPr>
                </a:tc>
                <a:extLst>
                  <a:ext uri="{0D108BD9-81ED-4DB2-BD59-A6C34878D82A}">
                    <a16:rowId xmlns:a16="http://schemas.microsoft.com/office/drawing/2014/main" val="1067903349"/>
                  </a:ext>
                </a:extLst>
              </a:tr>
              <a:tr h="1709789">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a:t>
                      </a:r>
                    </a:p>
                    <a:p>
                      <a:pPr marL="171450" indent="-171450">
                        <a:buFont typeface="Wingdings" panose="05000000000000000000" pitchFamily="2" charset="2"/>
                        <a:buChar char="§"/>
                      </a:pPr>
                      <a:r>
                        <a:rPr lang="en-CA" sz="1000" dirty="0">
                          <a:latin typeface="+mn-lt"/>
                          <a:cs typeface="Arial" panose="020B0604020202020204" pitchFamily="34" charset="0"/>
                        </a:rPr>
                        <a:t>…</a:t>
                      </a: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pic>
        <p:nvPicPr>
          <p:cNvPr id="3" name="Picture 2" descr="University of Connecticut oak leaf logo">
            <a:extLst>
              <a:ext uri="{FF2B5EF4-FFF2-40B4-BE49-F238E27FC236}">
                <a16:creationId xmlns:a16="http://schemas.microsoft.com/office/drawing/2014/main" id="{4F7D90C6-6CE8-09F3-E0E3-DB0CC16002C7}"/>
              </a:ext>
            </a:extLst>
          </p:cNvPr>
          <p:cNvPicPr>
            <a:picLocks noGrp="1" noRot="1" noChangeAspect="1" noMove="1" noResize="1" noEditPoints="1" noAdjustHandles="1" noChangeArrowheads="1" noChangeShapeType="1" noCrop="1"/>
          </p:cNvPicPr>
          <p:nvPr/>
        </p:nvPicPr>
        <p:blipFill>
          <a:blip r:embed="rId4"/>
          <a:srcRect/>
          <a:stretch>
            <a:fillRect/>
          </a:stretch>
        </p:blipFill>
        <p:spPr bwMode="auto">
          <a:xfrm>
            <a:off x="145551" y="93796"/>
            <a:ext cx="965835" cy="304800"/>
          </a:xfrm>
          <a:prstGeom prst="rect">
            <a:avLst/>
          </a:prstGeom>
          <a:noFill/>
          <a:ln w="9525">
            <a:noFill/>
            <a:miter lim="800000"/>
            <a:headEnd/>
            <a:tailEnd/>
          </a:ln>
        </p:spPr>
      </p:pic>
    </p:spTree>
    <p:extLst>
      <p:ext uri="{BB962C8B-B14F-4D97-AF65-F5344CB8AC3E}">
        <p14:creationId xmlns:p14="http://schemas.microsoft.com/office/powerpoint/2010/main" val="265863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A0ADB6-1216-D654-8C71-F137E33DBC01}"/>
              </a:ext>
            </a:extLst>
          </p:cNvPr>
          <p:cNvGraphicFramePr>
            <a:graphicFrameLocks/>
          </p:cNvGraphicFramePr>
          <p:nvPr>
            <p:extLst>
              <p:ext uri="{D42A27DB-BD31-4B8C-83A1-F6EECF244321}">
                <p14:modId xmlns:p14="http://schemas.microsoft.com/office/powerpoint/2010/main" val="98190894"/>
              </p:ext>
            </p:extLst>
          </p:nvPr>
        </p:nvGraphicFramePr>
        <p:xfrm>
          <a:off x="103195" y="580350"/>
          <a:ext cx="4407560" cy="3743428"/>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401957">
                  <a:extLst>
                    <a:ext uri="{9D8B030D-6E8A-4147-A177-3AD203B41FA5}">
                      <a16:colId xmlns:a16="http://schemas.microsoft.com/office/drawing/2014/main" val="3056828257"/>
                    </a:ext>
                  </a:extLst>
                </a:gridCol>
                <a:gridCol w="1602989">
                  <a:extLst>
                    <a:ext uri="{9D8B030D-6E8A-4147-A177-3AD203B41FA5}">
                      <a16:colId xmlns:a16="http://schemas.microsoft.com/office/drawing/2014/main" val="2551306083"/>
                    </a:ext>
                  </a:extLst>
                </a:gridCol>
                <a:gridCol w="1402614">
                  <a:extLst>
                    <a:ext uri="{9D8B030D-6E8A-4147-A177-3AD203B41FA5}">
                      <a16:colId xmlns:a16="http://schemas.microsoft.com/office/drawing/2014/main" val="1873441581"/>
                    </a:ext>
                  </a:extLst>
                </a:gridCol>
              </a:tblGrid>
              <a:tr h="17048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7. Key Deliverables &amp; Milestones  (High-Level Milestone Plan)</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a:solidFill>
                          <a:schemeClr val="bg1"/>
                        </a:solidFill>
                        <a:latin typeface="Calibri Light" panose="020F0302020204030204" pitchFamily="34" charset="0"/>
                        <a:cs typeface="Calibri Light" panose="020F0302020204030204" pitchFamily="34" charset="0"/>
                      </a:endParaRPr>
                    </a:p>
                  </a:txBody>
                  <a:tcPr>
                    <a:solidFill>
                      <a:srgbClr val="3B6EA6"/>
                    </a:solidFill>
                  </a:tcPr>
                </a:tc>
                <a:extLst>
                  <a:ext uri="{0D108BD9-81ED-4DB2-BD59-A6C34878D82A}">
                    <a16:rowId xmlns:a16="http://schemas.microsoft.com/office/drawing/2014/main" val="2335681911"/>
                  </a:ext>
                </a:extLst>
              </a:tr>
              <a:tr h="234708">
                <a:tc>
                  <a:txBody>
                    <a:bodyPr/>
                    <a:lstStyle/>
                    <a:p>
                      <a:pPr algn="l"/>
                      <a:r>
                        <a:rPr lang="en-CA" sz="1000" b="1">
                          <a:latin typeface="+mn-lt"/>
                          <a:cs typeface="Calibri" panose="020F0502020204030204" pitchFamily="34" charset="0"/>
                        </a:rPr>
                        <a:t>Key Deliverable</a:t>
                      </a:r>
                    </a:p>
                  </a:txBody>
                  <a:tcPr marL="27432" marR="27432" marT="27432" marB="27432" anchor="ctr">
                    <a:solidFill>
                      <a:schemeClr val="accent1">
                        <a:lumMod val="20000"/>
                        <a:lumOff val="80000"/>
                      </a:schemeClr>
                    </a:solidFill>
                  </a:tcPr>
                </a:tc>
                <a:tc>
                  <a:txBody>
                    <a:bodyPr/>
                    <a:lstStyle/>
                    <a:p>
                      <a:pPr algn="l"/>
                      <a:r>
                        <a:rPr lang="en-CA" sz="1000" b="1">
                          <a:latin typeface="+mn-lt"/>
                          <a:cs typeface="Calibri Light" panose="020F0302020204030204" pitchFamily="34" charset="0"/>
                        </a:rPr>
                        <a:t>Milestone Name (MN)</a:t>
                      </a:r>
                    </a:p>
                  </a:txBody>
                  <a:tcPr marL="27432" marR="27432" marT="27432" marB="27432" anchor="ctr">
                    <a:solidFill>
                      <a:schemeClr val="accent1">
                        <a:lumMod val="20000"/>
                        <a:lumOff val="80000"/>
                      </a:schemeClr>
                    </a:solidFill>
                  </a:tcPr>
                </a:tc>
                <a:tc>
                  <a:txBody>
                    <a:bodyPr/>
                    <a:lstStyle/>
                    <a:p>
                      <a:pPr algn="l"/>
                      <a:r>
                        <a:rPr lang="en-CA" sz="1000" b="1">
                          <a:latin typeface="+mn-lt"/>
                          <a:cs typeface="Calibri Light" panose="020F0302020204030204" pitchFamily="34" charset="0"/>
                        </a:rPr>
                        <a:t>Planned MS Date</a:t>
                      </a:r>
                    </a:p>
                  </a:txBody>
                  <a:tcPr marL="27432" marR="27432" marT="27432" marB="27432" anchor="ctr">
                    <a:solidFill>
                      <a:schemeClr val="accent1">
                        <a:lumMod val="20000"/>
                        <a:lumOff val="80000"/>
                      </a:schemeClr>
                    </a:solidFill>
                  </a:tcPr>
                </a:tc>
                <a:extLst>
                  <a:ext uri="{0D108BD9-81ED-4DB2-BD59-A6C34878D82A}">
                    <a16:rowId xmlns:a16="http://schemas.microsoft.com/office/drawing/2014/main" val="1970265337"/>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93056193"/>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092218229"/>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546815045"/>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606689145"/>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866545086"/>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948518966"/>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409065494"/>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628182427"/>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574044477"/>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144296747"/>
                  </a:ext>
                </a:extLst>
              </a:tr>
              <a:tr h="19832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198523697"/>
                  </a:ext>
                </a:extLst>
              </a:tr>
              <a:tr h="332704">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978636576"/>
                  </a:ext>
                </a:extLst>
              </a:tr>
            </a:tbl>
          </a:graphicData>
        </a:graphic>
      </p:graphicFrame>
      <p:graphicFrame>
        <p:nvGraphicFramePr>
          <p:cNvPr id="4" name="Table 3">
            <a:extLst>
              <a:ext uri="{FF2B5EF4-FFF2-40B4-BE49-F238E27FC236}">
                <a16:creationId xmlns:a16="http://schemas.microsoft.com/office/drawing/2014/main" id="{FF8A47F2-29EA-EEEE-FF0E-29D416D5BDF5}"/>
              </a:ext>
            </a:extLst>
          </p:cNvPr>
          <p:cNvGraphicFramePr>
            <a:graphicFrameLocks/>
          </p:cNvGraphicFramePr>
          <p:nvPr>
            <p:extLst>
              <p:ext uri="{D42A27DB-BD31-4B8C-83A1-F6EECF244321}">
                <p14:modId xmlns:p14="http://schemas.microsoft.com/office/powerpoint/2010/main" val="417562736"/>
              </p:ext>
            </p:extLst>
          </p:nvPr>
        </p:nvGraphicFramePr>
        <p:xfrm>
          <a:off x="4572000" y="580350"/>
          <a:ext cx="4407560" cy="133808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07560">
                  <a:extLst>
                    <a:ext uri="{9D8B030D-6E8A-4147-A177-3AD203B41FA5}">
                      <a16:colId xmlns:a16="http://schemas.microsoft.com/office/drawing/2014/main" val="3056828257"/>
                    </a:ext>
                  </a:extLst>
                </a:gridCol>
              </a:tblGrid>
              <a:tr h="171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8. Dependencies on project / What does the project depend upon?</a:t>
                      </a:r>
                    </a:p>
                  </a:txBody>
                  <a:tcPr>
                    <a:solidFill>
                      <a:srgbClr val="3B6EA6"/>
                    </a:solidFill>
                  </a:tcPr>
                </a:tc>
                <a:extLst>
                  <a:ext uri="{0D108BD9-81ED-4DB2-BD59-A6C34878D82A}">
                    <a16:rowId xmlns:a16="http://schemas.microsoft.com/office/drawing/2014/main" val="2335681911"/>
                  </a:ext>
                </a:extLst>
              </a:tr>
              <a:tr h="234708">
                <a:tc>
                  <a:txBody>
                    <a:bodyPr/>
                    <a:lstStyle/>
                    <a:p>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970265337"/>
                  </a:ext>
                </a:extLst>
              </a:tr>
              <a:tr h="198324">
                <a:tc>
                  <a:txBody>
                    <a:bodyPr/>
                    <a:lstStyle/>
                    <a:p>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93056193"/>
                  </a:ext>
                </a:extLst>
              </a:tr>
              <a:tr h="198324">
                <a:tc>
                  <a:txBody>
                    <a:bodyPr/>
                    <a:lstStyle/>
                    <a:p>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092218229"/>
                  </a:ext>
                </a:extLst>
              </a:tr>
              <a:tr h="198324">
                <a:tc>
                  <a:txBody>
                    <a:bodyPr/>
                    <a:lstStyle/>
                    <a:p>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546815045"/>
                  </a:ext>
                </a:extLst>
              </a:tr>
              <a:tr h="198324">
                <a:tc>
                  <a:txBody>
                    <a:bodyPr/>
                    <a:lstStyle/>
                    <a:p>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bl>
          </a:graphicData>
        </a:graphic>
      </p:graphicFrame>
      <p:graphicFrame>
        <p:nvGraphicFramePr>
          <p:cNvPr id="6" name="Table 5">
            <a:extLst>
              <a:ext uri="{FF2B5EF4-FFF2-40B4-BE49-F238E27FC236}">
                <a16:creationId xmlns:a16="http://schemas.microsoft.com/office/drawing/2014/main" id="{EED5733B-52AA-706B-ED25-1C6CF28BD014}"/>
              </a:ext>
            </a:extLst>
          </p:cNvPr>
          <p:cNvGraphicFramePr>
            <a:graphicFrameLocks/>
          </p:cNvGraphicFramePr>
          <p:nvPr>
            <p:extLst>
              <p:ext uri="{D42A27DB-BD31-4B8C-83A1-F6EECF244321}">
                <p14:modId xmlns:p14="http://schemas.microsoft.com/office/powerpoint/2010/main" val="3383030234"/>
              </p:ext>
            </p:extLst>
          </p:nvPr>
        </p:nvGraphicFramePr>
        <p:xfrm>
          <a:off x="4572000" y="2134830"/>
          <a:ext cx="4407560" cy="509028"/>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377930">
                  <a:extLst>
                    <a:ext uri="{9D8B030D-6E8A-4147-A177-3AD203B41FA5}">
                      <a16:colId xmlns:a16="http://schemas.microsoft.com/office/drawing/2014/main" val="3056828257"/>
                    </a:ext>
                  </a:extLst>
                </a:gridCol>
                <a:gridCol w="3029630">
                  <a:extLst>
                    <a:ext uri="{9D8B030D-6E8A-4147-A177-3AD203B41FA5}">
                      <a16:colId xmlns:a16="http://schemas.microsoft.com/office/drawing/2014/main" val="2551306083"/>
                    </a:ext>
                  </a:extLst>
                </a:gridCol>
              </a:tblGrid>
              <a:tr h="17100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bg1"/>
                          </a:solidFill>
                          <a:latin typeface="+mn-lt"/>
                          <a:ea typeface="+mn-ea"/>
                          <a:cs typeface="Arial" panose="020B0604020202020204" pitchFamily="34" charset="0"/>
                        </a:rPr>
                        <a:t>9. Project Organization</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234708">
                <a:tc>
                  <a:txBody>
                    <a:bodyPr/>
                    <a:lstStyle/>
                    <a:p>
                      <a:r>
                        <a:rPr lang="en-CA" sz="1000" b="1">
                          <a:latin typeface="+mn-lt"/>
                          <a:cs typeface="Calibri" panose="020F0502020204030204" pitchFamily="34" charset="0"/>
                        </a:rPr>
                        <a:t>Project Sponsor</a:t>
                      </a:r>
                    </a:p>
                  </a:txBody>
                  <a:tcPr marL="27432" marR="27432" marT="27432" marB="27432" anchor="ctr">
                    <a:solidFill>
                      <a:schemeClr val="accent1">
                        <a:lumMod val="20000"/>
                        <a:lumOff val="80000"/>
                      </a:schemeClr>
                    </a:solidFill>
                  </a:tcPr>
                </a:tc>
                <a:tc>
                  <a:txBody>
                    <a:bodyPr/>
                    <a:lstStyle/>
                    <a:p>
                      <a:pPr algn="ctr"/>
                      <a:endParaRPr lang="en-CA" sz="1000" b="0" dirty="0">
                        <a:latin typeface="+mn-lt"/>
                        <a:cs typeface="Calibri Light" panose="020F03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970265337"/>
                  </a:ext>
                </a:extLst>
              </a:tr>
            </a:tbl>
          </a:graphicData>
        </a:graphic>
      </p:graphicFrame>
      <p:pic>
        <p:nvPicPr>
          <p:cNvPr id="3" name="Picture 2" descr="University of Connecticut oak leaf logo">
            <a:extLst>
              <a:ext uri="{FF2B5EF4-FFF2-40B4-BE49-F238E27FC236}">
                <a16:creationId xmlns:a16="http://schemas.microsoft.com/office/drawing/2014/main" id="{62073E1B-AC70-8100-8287-57F089C35931}"/>
              </a:ext>
            </a:extLst>
          </p:cNvPr>
          <p:cNvPicPr>
            <a:picLocks noGrp="1" noRot="1" noMove="1" noResize="1" noEditPoints="1" noAdjustHandles="1" noChangeArrowheads="1" noChangeShapeType="1" noCrop="1"/>
          </p:cNvPicPr>
          <p:nvPr/>
        </p:nvPicPr>
        <p:blipFill>
          <a:blip r:embed="rId3"/>
          <a:srcRect/>
          <a:stretch>
            <a:fillRect/>
          </a:stretch>
        </p:blipFill>
        <p:spPr bwMode="auto">
          <a:xfrm>
            <a:off x="145551" y="93796"/>
            <a:ext cx="965835" cy="304800"/>
          </a:xfrm>
          <a:prstGeom prst="rect">
            <a:avLst/>
          </a:prstGeom>
          <a:noFill/>
          <a:ln w="9525">
            <a:noFill/>
            <a:miter lim="800000"/>
            <a:headEnd/>
            <a:tailEnd/>
          </a:ln>
        </p:spPr>
      </p:pic>
      <p:grpSp>
        <p:nvGrpSpPr>
          <p:cNvPr id="5" name="Group 4">
            <a:extLst>
              <a:ext uri="{FF2B5EF4-FFF2-40B4-BE49-F238E27FC236}">
                <a16:creationId xmlns:a16="http://schemas.microsoft.com/office/drawing/2014/main" id="{3B197650-E52B-2E55-D775-CF76483E65F9}"/>
              </a:ext>
            </a:extLst>
          </p:cNvPr>
          <p:cNvGrpSpPr/>
          <p:nvPr/>
        </p:nvGrpSpPr>
        <p:grpSpPr>
          <a:xfrm>
            <a:off x="1283564" y="94952"/>
            <a:ext cx="5428314" cy="309440"/>
            <a:chOff x="1283564" y="94952"/>
            <a:chExt cx="5428314" cy="309440"/>
          </a:xfrm>
        </p:grpSpPr>
        <p:pic>
          <p:nvPicPr>
            <p:cNvPr id="8" name="Picture 7">
              <a:extLst>
                <a:ext uri="{FF2B5EF4-FFF2-40B4-BE49-F238E27FC236}">
                  <a16:creationId xmlns:a16="http://schemas.microsoft.com/office/drawing/2014/main" id="{18223EAB-8E4A-38C2-7D5E-195424ED8C1C}"/>
                </a:ext>
              </a:extLst>
            </p:cNvPr>
            <p:cNvPicPr/>
            <p:nvPr/>
          </p:nvPicPr>
          <p:blipFill rotWithShape="1">
            <a:blip r:embed="rId4" cstate="screen">
              <a:extLst>
                <a:ext uri="{28A0092B-C50C-407E-A947-70E740481C1C}">
                  <a14:useLocalDpi xmlns:a14="http://schemas.microsoft.com/office/drawing/2010/main"/>
                </a:ext>
              </a:extLst>
            </a:blip>
            <a:srcRect l="32453"/>
            <a:stretch/>
          </p:blipFill>
          <p:spPr>
            <a:xfrm>
              <a:off x="1283564" y="100074"/>
              <a:ext cx="1450510" cy="300860"/>
            </a:xfrm>
            <a:prstGeom prst="rect">
              <a:avLst/>
            </a:prstGeom>
          </p:spPr>
        </p:pic>
        <p:sp>
          <p:nvSpPr>
            <p:cNvPr id="9" name="TextBox 8">
              <a:extLst>
                <a:ext uri="{FF2B5EF4-FFF2-40B4-BE49-F238E27FC236}">
                  <a16:creationId xmlns:a16="http://schemas.microsoft.com/office/drawing/2014/main" id="{699DD86E-4F74-E6BF-88FE-A8293978FAFA}"/>
                </a:ext>
              </a:extLst>
            </p:cNvPr>
            <p:cNvSpPr txBox="1"/>
            <p:nvPr/>
          </p:nvSpPr>
          <p:spPr>
            <a:xfrm>
              <a:off x="1295237" y="96615"/>
              <a:ext cx="1256842"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Project Name:</a:t>
              </a:r>
              <a:endParaRPr lang="en-US" sz="1400" b="1">
                <a:latin typeface="Calibri Light" panose="020F0302020204030204" pitchFamily="34" charset="0"/>
                <a:cs typeface="Calibri Light" panose="020F0302020204030204" pitchFamily="34" charset="0"/>
              </a:endParaRPr>
            </a:p>
          </p:txBody>
        </p:sp>
        <p:sp>
          <p:nvSpPr>
            <p:cNvPr id="10" name="TextBox 9">
              <a:extLst>
                <a:ext uri="{FF2B5EF4-FFF2-40B4-BE49-F238E27FC236}">
                  <a16:creationId xmlns:a16="http://schemas.microsoft.com/office/drawing/2014/main" id="{764BA991-B712-344A-DE2B-CEB64A9AD215}"/>
                </a:ext>
              </a:extLst>
            </p:cNvPr>
            <p:cNvSpPr txBox="1"/>
            <p:nvPr/>
          </p:nvSpPr>
          <p:spPr>
            <a:xfrm>
              <a:off x="1295237" y="94952"/>
              <a:ext cx="5416641" cy="307777"/>
            </a:xfrm>
            <a:prstGeom prst="rect">
              <a:avLst/>
            </a:prstGeom>
            <a:noFill/>
            <a:ln>
              <a:solidFill>
                <a:srgbClr val="244366"/>
              </a:solidFill>
            </a:ln>
          </p:spPr>
          <p:txBody>
            <a:bodyPr wrap="square" anchor="b">
              <a:spAutoFit/>
            </a:bodyPr>
            <a:lstStyle/>
            <a:p>
              <a:pPr marL="1280160"/>
              <a:r>
                <a:rPr lang="en-US" sz="1400">
                  <a:ln w="3175">
                    <a:solidFill>
                      <a:srgbClr val="244366"/>
                    </a:solidFill>
                  </a:ln>
                  <a:noFill/>
                  <a:latin typeface="+mj-lt"/>
                  <a:cs typeface="Arial" panose="020B0604020202020204" pitchFamily="34" charset="0"/>
                </a:rPr>
                <a:t>  </a:t>
              </a:r>
              <a:r>
                <a:rPr lang="en-US" sz="1400" b="1">
                  <a:ln w="3175">
                    <a:solidFill>
                      <a:srgbClr val="244366"/>
                    </a:solidFill>
                  </a:ln>
                  <a:latin typeface="+mj-lt"/>
                  <a:cs typeface="Arial" panose="020B0604020202020204" pitchFamily="34" charset="0"/>
                </a:rPr>
                <a:t>Name</a:t>
              </a:r>
            </a:p>
          </p:txBody>
        </p:sp>
      </p:grpSp>
      <p:grpSp>
        <p:nvGrpSpPr>
          <p:cNvPr id="15" name="Group 14">
            <a:extLst>
              <a:ext uri="{FF2B5EF4-FFF2-40B4-BE49-F238E27FC236}">
                <a16:creationId xmlns:a16="http://schemas.microsoft.com/office/drawing/2014/main" id="{666C03E7-5B09-DDB9-3900-AE10E4F38CC0}"/>
              </a:ext>
            </a:extLst>
          </p:cNvPr>
          <p:cNvGrpSpPr>
            <a:grpSpLocks noGrp="1" noUngrp="1" noRot="1" noMove="1" noResize="1"/>
          </p:cNvGrpSpPr>
          <p:nvPr/>
        </p:nvGrpSpPr>
        <p:grpSpPr>
          <a:xfrm>
            <a:off x="7074641" y="90818"/>
            <a:ext cx="1904919" cy="307778"/>
            <a:chOff x="7093529" y="90818"/>
            <a:chExt cx="1904919" cy="307778"/>
          </a:xfrm>
        </p:grpSpPr>
        <p:pic>
          <p:nvPicPr>
            <p:cNvPr id="16" name="Picture 15">
              <a:extLst>
                <a:ext uri="{FF2B5EF4-FFF2-40B4-BE49-F238E27FC236}">
                  <a16:creationId xmlns:a16="http://schemas.microsoft.com/office/drawing/2014/main" id="{4890FC62-0E61-2614-5EFF-8D7E36067461}"/>
                </a:ext>
              </a:extLst>
            </p:cNvPr>
            <p:cNvPicPr>
              <a:picLocks noGrp="1" noRot="1" noMove="1" noResize="1" noEditPoints="1" noAdjustHandles="1" noChangeArrowheads="1" noChangeShapeType="1" noCrop="1"/>
            </p:cNvPicPr>
            <p:nvPr/>
          </p:nvPicPr>
          <p:blipFill rotWithShape="1">
            <a:blip r:embed="rId4" cstate="screen">
              <a:extLst>
                <a:ext uri="{28A0092B-C50C-407E-A947-70E740481C1C}">
                  <a14:useLocalDpi xmlns:a14="http://schemas.microsoft.com/office/drawing/2010/main"/>
                </a:ext>
              </a:extLst>
            </a:blip>
            <a:srcRect l="32453"/>
            <a:stretch/>
          </p:blipFill>
          <p:spPr>
            <a:xfrm>
              <a:off x="7156209" y="121596"/>
              <a:ext cx="647785" cy="276999"/>
            </a:xfrm>
            <a:prstGeom prst="rect">
              <a:avLst/>
            </a:prstGeom>
          </p:spPr>
        </p:pic>
        <p:sp>
          <p:nvSpPr>
            <p:cNvPr id="17" name="TextBox 16">
              <a:extLst>
                <a:ext uri="{FF2B5EF4-FFF2-40B4-BE49-F238E27FC236}">
                  <a16:creationId xmlns:a16="http://schemas.microsoft.com/office/drawing/2014/main" id="{2880B920-2F37-48B7-23A9-5B160831264F}"/>
                </a:ext>
              </a:extLst>
            </p:cNvPr>
            <p:cNvSpPr txBox="1">
              <a:spLocks noGrp="1" noRot="1" noMove="1" noResize="1" noEditPoints="1" noAdjustHandles="1" noChangeArrowheads="1" noChangeShapeType="1"/>
            </p:cNvSpPr>
            <p:nvPr/>
          </p:nvSpPr>
          <p:spPr>
            <a:xfrm>
              <a:off x="7093529" y="90818"/>
              <a:ext cx="562328"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Date: </a:t>
              </a:r>
              <a:endParaRPr lang="en-US" sz="1400" b="1">
                <a:latin typeface="Calibri Light" panose="020F0302020204030204" pitchFamily="34" charset="0"/>
                <a:cs typeface="Calibri Light" panose="020F0302020204030204" pitchFamily="34" charset="0"/>
              </a:endParaRPr>
            </a:p>
          </p:txBody>
        </p:sp>
        <p:sp>
          <p:nvSpPr>
            <p:cNvPr id="18" name="TextBox 17">
              <a:extLst>
                <a:ext uri="{FF2B5EF4-FFF2-40B4-BE49-F238E27FC236}">
                  <a16:creationId xmlns:a16="http://schemas.microsoft.com/office/drawing/2014/main" id="{FD5B56F3-23B6-E102-4797-4CAA56FE0D80}"/>
                </a:ext>
              </a:extLst>
            </p:cNvPr>
            <p:cNvSpPr txBox="1">
              <a:spLocks noGrp="1" noRot="1" noMove="1" noResize="1" noEditPoints="1" noAdjustHandles="1" noChangeArrowheads="1" noChangeShapeType="1"/>
            </p:cNvSpPr>
            <p:nvPr/>
          </p:nvSpPr>
          <p:spPr>
            <a:xfrm>
              <a:off x="7156209" y="121597"/>
              <a:ext cx="1842239" cy="276999"/>
            </a:xfrm>
            <a:prstGeom prst="rect">
              <a:avLst/>
            </a:prstGeom>
            <a:noFill/>
            <a:ln w="9525">
              <a:solidFill>
                <a:srgbClr val="244366"/>
              </a:solidFill>
            </a:ln>
          </p:spPr>
          <p:txBody>
            <a:bodyPr wrap="square" anchor="b">
              <a:spAutoFit/>
            </a:bodyPr>
            <a:lstStyle/>
            <a:p>
              <a:pPr marL="548640"/>
              <a:r>
                <a:rPr lang="en-US" sz="1200">
                  <a:ln w="3175">
                    <a:solidFill>
                      <a:srgbClr val="244366"/>
                    </a:solidFill>
                  </a:ln>
                  <a:noFill/>
                  <a:latin typeface="+mj-lt"/>
                  <a:cs typeface="Calibri Light" panose="020F0302020204030204" pitchFamily="34" charset="0"/>
                </a:rPr>
                <a:t> </a:t>
              </a:r>
              <a:r>
                <a:rPr lang="en-US" sz="1200">
                  <a:ln w="3175">
                    <a:solidFill>
                      <a:srgbClr val="244366"/>
                    </a:solidFill>
                  </a:ln>
                  <a:latin typeface="+mj-lt"/>
                  <a:cs typeface="Calibri Light" panose="020F0302020204030204" pitchFamily="34" charset="0"/>
                </a:rPr>
                <a:t>12/12/2023</a:t>
              </a:r>
            </a:p>
          </p:txBody>
        </p:sp>
      </p:grpSp>
      <p:graphicFrame>
        <p:nvGraphicFramePr>
          <p:cNvPr id="11" name="Table 10">
            <a:extLst>
              <a:ext uri="{FF2B5EF4-FFF2-40B4-BE49-F238E27FC236}">
                <a16:creationId xmlns:a16="http://schemas.microsoft.com/office/drawing/2014/main" id="{BCF94A90-C5DD-ECE8-8454-DC390ACF117E}"/>
              </a:ext>
            </a:extLst>
          </p:cNvPr>
          <p:cNvGraphicFramePr>
            <a:graphicFrameLocks/>
          </p:cNvGraphicFramePr>
          <p:nvPr>
            <p:extLst>
              <p:ext uri="{D42A27DB-BD31-4B8C-83A1-F6EECF244321}">
                <p14:modId xmlns:p14="http://schemas.microsoft.com/office/powerpoint/2010/main" val="497372891"/>
              </p:ext>
            </p:extLst>
          </p:nvPr>
        </p:nvGraphicFramePr>
        <p:xfrm>
          <a:off x="103195" y="4584731"/>
          <a:ext cx="4407560" cy="780288"/>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377930">
                  <a:extLst>
                    <a:ext uri="{9D8B030D-6E8A-4147-A177-3AD203B41FA5}">
                      <a16:colId xmlns:a16="http://schemas.microsoft.com/office/drawing/2014/main" val="3056828257"/>
                    </a:ext>
                  </a:extLst>
                </a:gridCol>
                <a:gridCol w="3029630">
                  <a:extLst>
                    <a:ext uri="{9D8B030D-6E8A-4147-A177-3AD203B41FA5}">
                      <a16:colId xmlns:a16="http://schemas.microsoft.com/office/drawing/2014/main" val="2551306083"/>
                    </a:ext>
                  </a:extLst>
                </a:gridCol>
              </a:tblGrid>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a:solidFill>
                            <a:schemeClr val="bg1"/>
                          </a:solidFill>
                          <a:latin typeface="+mn-lt"/>
                          <a:ea typeface="+mn-ea"/>
                          <a:cs typeface="Arial" panose="020B0604020202020204" pitchFamily="34" charset="0"/>
                        </a:rPr>
                        <a:t>Project Help</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234708">
                <a:tc>
                  <a:txBody>
                    <a:bodyPr/>
                    <a:lstStyle/>
                    <a:p>
                      <a:r>
                        <a:rPr lang="en-CA" sz="1200" b="1" dirty="0">
                          <a:latin typeface="+mn-lt"/>
                          <a:cs typeface="Calibri" panose="020F0502020204030204" pitchFamily="34" charset="0"/>
                        </a:rPr>
                        <a:t>PMO Email: </a:t>
                      </a:r>
                    </a:p>
                  </a:txBody>
                  <a:tcPr marL="27432" marR="27432" marT="27432" marB="27432" anchor="ctr">
                    <a:solidFill>
                      <a:schemeClr val="accent1">
                        <a:lumMod val="20000"/>
                        <a:lumOff val="80000"/>
                      </a:schemeClr>
                    </a:solidFill>
                  </a:tcPr>
                </a:tc>
                <a:tc>
                  <a:txBody>
                    <a:bodyPr/>
                    <a:lstStyle/>
                    <a:p>
                      <a:pPr algn="l"/>
                      <a:r>
                        <a:rPr lang="en-CA" sz="1200" b="0" dirty="0" err="1">
                          <a:latin typeface="+mn-lt"/>
                          <a:cs typeface="Calibri Light" panose="020F0302020204030204" pitchFamily="34" charset="0"/>
                          <a:hlinkClick r:id="rId5"/>
                        </a:rPr>
                        <a:t>PMO@uconn.onmicrosoft.com</a:t>
                      </a:r>
                      <a:r>
                        <a:rPr lang="en-CA" sz="1200" b="0" dirty="0">
                          <a:latin typeface="+mn-lt"/>
                          <a:cs typeface="Calibri Light" panose="020F0302020204030204" pitchFamily="34" charset="0"/>
                        </a:rPr>
                        <a:t> </a:t>
                      </a:r>
                    </a:p>
                  </a:txBody>
                  <a:tcPr marL="27432" marR="27432" marT="27432" marB="27432" anchor="ctr">
                    <a:solidFill>
                      <a:schemeClr val="bg1"/>
                    </a:solidFill>
                  </a:tcPr>
                </a:tc>
                <a:extLst>
                  <a:ext uri="{0D108BD9-81ED-4DB2-BD59-A6C34878D82A}">
                    <a16:rowId xmlns:a16="http://schemas.microsoft.com/office/drawing/2014/main" val="1970265337"/>
                  </a:ext>
                </a:extLst>
              </a:tr>
              <a:tr h="234708">
                <a:tc>
                  <a:txBody>
                    <a:bodyPr/>
                    <a:lstStyle/>
                    <a:p>
                      <a:r>
                        <a:rPr lang="en-CA" sz="1200" b="1" dirty="0">
                          <a:latin typeface="+mn-lt"/>
                          <a:cs typeface="Calibri" panose="020F0502020204030204" pitchFamily="34" charset="0"/>
                        </a:rPr>
                        <a:t>PMO Website: </a:t>
                      </a:r>
                    </a:p>
                  </a:txBody>
                  <a:tcPr marL="27432" marR="27432" marT="27432" marB="27432" anchor="ctr">
                    <a:solidFill>
                      <a:schemeClr val="accent1">
                        <a:lumMod val="20000"/>
                        <a:lumOff val="80000"/>
                      </a:schemeClr>
                    </a:solidFill>
                  </a:tcPr>
                </a:tc>
                <a:tc>
                  <a:txBody>
                    <a:bodyPr/>
                    <a:lstStyle/>
                    <a:p>
                      <a:pPr algn="l"/>
                      <a:r>
                        <a:rPr lang="en-CA" sz="1200" b="0" dirty="0">
                          <a:latin typeface="+mn-lt"/>
                          <a:cs typeface="Calibri Light" panose="020F0302020204030204" pitchFamily="34" charset="0"/>
                          <a:hlinkClick r:id="rId6"/>
                        </a:rPr>
                        <a:t>https://</a:t>
                      </a:r>
                      <a:r>
                        <a:rPr lang="en-CA" sz="1200" b="0" dirty="0" err="1">
                          <a:latin typeface="+mn-lt"/>
                          <a:cs typeface="Calibri Light" panose="020F0302020204030204" pitchFamily="34" charset="0"/>
                          <a:hlinkClick r:id="rId6"/>
                        </a:rPr>
                        <a:t>pmo.its.uconn.edu</a:t>
                      </a:r>
                      <a:r>
                        <a:rPr lang="en-CA" sz="1200" b="0" dirty="0">
                          <a:latin typeface="+mn-lt"/>
                          <a:cs typeface="Calibri Light" panose="020F0302020204030204" pitchFamily="34" charset="0"/>
                          <a:hlinkClick r:id="rId6"/>
                        </a:rPr>
                        <a:t>/  </a:t>
                      </a:r>
                      <a:endParaRPr lang="en-CA" sz="1200" b="0" dirty="0">
                        <a:latin typeface="+mn-lt"/>
                        <a:cs typeface="Calibri Light" panose="020F03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247035425"/>
                  </a:ext>
                </a:extLst>
              </a:tr>
            </a:tbl>
          </a:graphicData>
        </a:graphic>
      </p:graphicFrame>
    </p:spTree>
    <p:extLst>
      <p:ext uri="{BB962C8B-B14F-4D97-AF65-F5344CB8AC3E}">
        <p14:creationId xmlns:p14="http://schemas.microsoft.com/office/powerpoint/2010/main" val="215707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Table 43">
            <a:extLst>
              <a:ext uri="{FF2B5EF4-FFF2-40B4-BE49-F238E27FC236}">
                <a16:creationId xmlns:a16="http://schemas.microsoft.com/office/drawing/2014/main" id="{4AC4B817-7B86-455A-BDD7-0E729322E73E}"/>
              </a:ext>
            </a:extLst>
          </p:cNvPr>
          <p:cNvGraphicFramePr>
            <a:graphicFrameLocks/>
          </p:cNvGraphicFramePr>
          <p:nvPr>
            <p:extLst>
              <p:ext uri="{D42A27DB-BD31-4B8C-83A1-F6EECF244321}">
                <p14:modId xmlns:p14="http://schemas.microsoft.com/office/powerpoint/2010/main" val="3438615231"/>
              </p:ext>
            </p:extLst>
          </p:nvPr>
        </p:nvGraphicFramePr>
        <p:xfrm>
          <a:off x="4626558" y="481917"/>
          <a:ext cx="4380699" cy="2490855"/>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380699">
                  <a:extLst>
                    <a:ext uri="{9D8B030D-6E8A-4147-A177-3AD203B41FA5}">
                      <a16:colId xmlns:a16="http://schemas.microsoft.com/office/drawing/2014/main" val="2349201438"/>
                    </a:ext>
                  </a:extLst>
                </a:gridCol>
              </a:tblGrid>
              <a:tr h="302391">
                <a:tc>
                  <a:txBody>
                    <a:bodyPr/>
                    <a:lstStyle/>
                    <a:p>
                      <a:pPr marL="0" algn="l" defTabSz="914400" rtl="0" eaLnBrk="1" latinLnBrk="0" hangingPunct="1"/>
                      <a:r>
                        <a:rPr lang="en-CA" sz="1200" kern="1200">
                          <a:solidFill>
                            <a:schemeClr val="bg1"/>
                          </a:solidFill>
                          <a:latin typeface="+mn-lt"/>
                          <a:ea typeface="+mn-ea"/>
                          <a:cs typeface="Arial" panose="020B0604020202020204" pitchFamily="34" charset="0"/>
                        </a:rPr>
                        <a:t>4. Critical Success Factors</a:t>
                      </a:r>
                    </a:p>
                  </a:txBody>
                  <a:tcPr marL="68580" marR="68580" marT="34290" marB="34290" anchor="ctr">
                    <a:solidFill>
                      <a:srgbClr val="3B6BA3"/>
                    </a:solidFill>
                  </a:tcPr>
                </a:tc>
                <a:extLst>
                  <a:ext uri="{0D108BD9-81ED-4DB2-BD59-A6C34878D82A}">
                    <a16:rowId xmlns:a16="http://schemas.microsoft.com/office/drawing/2014/main" val="1067903349"/>
                  </a:ext>
                </a:extLst>
              </a:tr>
              <a:tr h="1526409">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Implement central instance of Slate “Student Success” at University as SOR for student CRM functions.</a:t>
                      </a:r>
                    </a:p>
                    <a:p>
                      <a:pPr marL="171450" indent="-171450">
                        <a:buFont typeface="Wingdings" panose="05000000000000000000" pitchFamily="2" charset="2"/>
                        <a:buChar char="§"/>
                      </a:pPr>
                      <a:r>
                        <a:rPr lang="en-CA" sz="1000" dirty="0">
                          <a:latin typeface="+mn-lt"/>
                          <a:cs typeface="Arial" panose="020B0604020202020204" pitchFamily="34" charset="0"/>
                        </a:rPr>
                        <a:t>Identify and implement initial set of departmental functions for Phase 1 of project, where practical.</a:t>
                      </a:r>
                    </a:p>
                    <a:p>
                      <a:pPr marL="171450" indent="-171450">
                        <a:buFont typeface="Wingdings" panose="05000000000000000000" pitchFamily="2" charset="2"/>
                        <a:buChar char="§"/>
                      </a:pPr>
                      <a:r>
                        <a:rPr lang="en-CA" sz="1000" dirty="0">
                          <a:latin typeface="+mn-lt"/>
                          <a:cs typeface="Arial" panose="020B0604020202020204" pitchFamily="34" charset="0"/>
                        </a:rPr>
                        <a:t>Identify and implement central broad set of supported CRM functions for use by departments and stakeholders, where practical.</a:t>
                      </a:r>
                    </a:p>
                    <a:p>
                      <a:pPr marL="171450" indent="-171450">
                        <a:buFont typeface="Wingdings" panose="05000000000000000000" pitchFamily="2" charset="2"/>
                        <a:buChar char="§"/>
                      </a:pPr>
                      <a:r>
                        <a:rPr lang="en-CA" sz="1000" dirty="0">
                          <a:latin typeface="+mn-lt"/>
                          <a:cs typeface="Arial" panose="020B0604020202020204" pitchFamily="34" charset="0"/>
                        </a:rPr>
                        <a:t>Minimize disruption to University activities</a:t>
                      </a:r>
                    </a:p>
                    <a:p>
                      <a:pPr marL="171450" indent="-171450">
                        <a:buFont typeface="Wingdings" panose="05000000000000000000" pitchFamily="2" charset="2"/>
                        <a:buChar char="§"/>
                      </a:pPr>
                      <a:r>
                        <a:rPr lang="en-CA" sz="1000" dirty="0">
                          <a:latin typeface="+mn-lt"/>
                          <a:cs typeface="Arial" panose="020B0604020202020204" pitchFamily="34" charset="0"/>
                        </a:rPr>
                        <a:t>Integrate with Peoplesoft SA system of record</a:t>
                      </a:r>
                    </a:p>
                    <a:p>
                      <a:pPr marL="171450" indent="-171450">
                        <a:buFont typeface="Wingdings" panose="05000000000000000000" pitchFamily="2" charset="2"/>
                        <a:buChar char="§"/>
                      </a:pPr>
                      <a:r>
                        <a:rPr lang="en-CA" sz="1000" dirty="0">
                          <a:latin typeface="+mn-lt"/>
                          <a:cs typeface="Arial" panose="020B0604020202020204" pitchFamily="34" charset="0"/>
                        </a:rPr>
                        <a:t>Identify service model for platform</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Arial" panose="020B0604020202020204" pitchFamily="34" charset="0"/>
                        </a:rPr>
                        <a:t>Clearly articulate and communicate service offering to University Community</a:t>
                      </a:r>
                    </a:p>
                    <a:p>
                      <a:pPr marL="171450" indent="-171450">
                        <a:buFont typeface="Wingdings" panose="05000000000000000000" pitchFamily="2" charset="2"/>
                        <a:buChar char="§"/>
                      </a:pPr>
                      <a:r>
                        <a:rPr lang="en-CA" sz="1000" dirty="0">
                          <a:latin typeface="+mn-lt"/>
                          <a:cs typeface="Arial" panose="020B0604020202020204" pitchFamily="34" charset="0"/>
                        </a:rPr>
                        <a:t>Identify appropriate security model to implement a central CRM</a:t>
                      </a:r>
                    </a:p>
                    <a:p>
                      <a:pPr marL="171450" indent="-171450">
                        <a:buFont typeface="Wingdings" panose="05000000000000000000" pitchFamily="2" charset="2"/>
                        <a:buChar char="§"/>
                      </a:pPr>
                      <a:r>
                        <a:rPr lang="en-CA" sz="1000" dirty="0">
                          <a:latin typeface="+mn-lt"/>
                          <a:cs typeface="Arial" panose="020B0604020202020204" pitchFamily="34" charset="0"/>
                        </a:rPr>
                        <a:t>Manage broader communications to University stakeholders.</a:t>
                      </a: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mn-lt"/>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 name="Table 1">
            <a:extLst>
              <a:ext uri="{FF2B5EF4-FFF2-40B4-BE49-F238E27FC236}">
                <a16:creationId xmlns:a16="http://schemas.microsoft.com/office/drawing/2014/main" id="{1DAC0ED0-9401-1CB9-6658-0EE45F4F9F19}"/>
              </a:ext>
            </a:extLst>
          </p:cNvPr>
          <p:cNvGraphicFramePr>
            <a:graphicFrameLocks/>
          </p:cNvGraphicFramePr>
          <p:nvPr>
            <p:extLst>
              <p:ext uri="{D42A27DB-BD31-4B8C-83A1-F6EECF244321}">
                <p14:modId xmlns:p14="http://schemas.microsoft.com/office/powerpoint/2010/main" val="4242785672"/>
              </p:ext>
            </p:extLst>
          </p:nvPr>
        </p:nvGraphicFramePr>
        <p:xfrm>
          <a:off x="4601817" y="3105520"/>
          <a:ext cx="4396632" cy="1255776"/>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184696">
                  <a:extLst>
                    <a:ext uri="{9D8B030D-6E8A-4147-A177-3AD203B41FA5}">
                      <a16:colId xmlns:a16="http://schemas.microsoft.com/office/drawing/2014/main" val="3056828257"/>
                    </a:ext>
                  </a:extLst>
                </a:gridCol>
                <a:gridCol w="2211936">
                  <a:extLst>
                    <a:ext uri="{9D8B030D-6E8A-4147-A177-3AD203B41FA5}">
                      <a16:colId xmlns:a16="http://schemas.microsoft.com/office/drawing/2014/main" val="2551306083"/>
                    </a:ext>
                  </a:extLst>
                </a:gridCol>
              </a:tblGrid>
              <a:tr h="25960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bg1"/>
                          </a:solidFill>
                          <a:latin typeface="+mn-lt"/>
                          <a:ea typeface="+mn-ea"/>
                          <a:cs typeface="Arial" panose="020B0604020202020204" pitchFamily="34" charset="0"/>
                        </a:rPr>
                        <a:t>5. Project Timelines / Time Constraints</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196149">
                <a:tc>
                  <a:txBody>
                    <a:bodyPr/>
                    <a:lstStyle/>
                    <a:p>
                      <a:pPr algn="l"/>
                      <a:r>
                        <a:rPr lang="en-CA" sz="1000" dirty="0">
                          <a:latin typeface="+mn-lt"/>
                          <a:cs typeface="Calibri" panose="020F0502020204030204" pitchFamily="34" charset="0"/>
                        </a:rPr>
                        <a:t>Stakeholders desire functionality</a:t>
                      </a: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546815045"/>
                  </a:ext>
                </a:extLst>
              </a:tr>
              <a:tr h="1961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a:latin typeface="+mn-lt"/>
                          <a:cs typeface="Calibri" panose="020F0502020204030204" pitchFamily="34" charset="0"/>
                        </a:rPr>
                        <a:t>Potential scope intersect with LEAP decommission project</a:t>
                      </a: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196149">
                <a:tc>
                  <a:txBody>
                    <a:bodyPr/>
                    <a:lstStyle/>
                    <a:p>
                      <a:pPr algn="l"/>
                      <a:endParaRPr lang="en-CA" sz="1000">
                        <a:latin typeface="+mn-lt"/>
                        <a:cs typeface="Calibri" panose="020F0502020204030204" pitchFamily="34" charset="0"/>
                      </a:endParaRPr>
                    </a:p>
                  </a:txBody>
                  <a:tcPr marL="27432" marR="27432" marT="27432" marB="27432" anchor="ctr">
                    <a:solidFill>
                      <a:schemeClr val="bg1"/>
                    </a:solidFill>
                  </a:tcPr>
                </a:tc>
                <a:tc>
                  <a:txBody>
                    <a:bodyPr/>
                    <a:lstStyle/>
                    <a:p>
                      <a:pPr algn="l"/>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bl>
          </a:graphicData>
        </a:graphic>
      </p:graphicFrame>
      <p:grpSp>
        <p:nvGrpSpPr>
          <p:cNvPr id="5" name="Group 4">
            <a:extLst>
              <a:ext uri="{FF2B5EF4-FFF2-40B4-BE49-F238E27FC236}">
                <a16:creationId xmlns:a16="http://schemas.microsoft.com/office/drawing/2014/main" id="{95CC8343-AD71-C577-4DA5-D07CDDFDFE13}"/>
              </a:ext>
            </a:extLst>
          </p:cNvPr>
          <p:cNvGrpSpPr>
            <a:grpSpLocks noGrp="1" noUngrp="1" noRot="1" noMove="1" noResize="1"/>
          </p:cNvGrpSpPr>
          <p:nvPr/>
        </p:nvGrpSpPr>
        <p:grpSpPr>
          <a:xfrm>
            <a:off x="1283564" y="96615"/>
            <a:ext cx="5428314" cy="323880"/>
            <a:chOff x="1283564" y="96615"/>
            <a:chExt cx="5428314" cy="323880"/>
          </a:xfrm>
        </p:grpSpPr>
        <p:pic>
          <p:nvPicPr>
            <p:cNvPr id="15" name="Picture 14">
              <a:extLst>
                <a:ext uri="{FF2B5EF4-FFF2-40B4-BE49-F238E27FC236}">
                  <a16:creationId xmlns:a16="http://schemas.microsoft.com/office/drawing/2014/main" id="{83238AC3-1CAA-0173-9ECD-EB398F2258AE}"/>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1283564" y="109599"/>
              <a:ext cx="1498896" cy="310896"/>
            </a:xfrm>
            <a:prstGeom prst="rect">
              <a:avLst/>
            </a:prstGeom>
          </p:spPr>
        </p:pic>
        <p:sp>
          <p:nvSpPr>
            <p:cNvPr id="16" name="TextBox 15">
              <a:extLst>
                <a:ext uri="{FF2B5EF4-FFF2-40B4-BE49-F238E27FC236}">
                  <a16:creationId xmlns:a16="http://schemas.microsoft.com/office/drawing/2014/main" id="{87A83AA0-ED14-9312-C827-AC10E1FFAB66}"/>
                </a:ext>
              </a:extLst>
            </p:cNvPr>
            <p:cNvSpPr txBox="1">
              <a:spLocks noGrp="1" noRot="1" noMove="1" noResize="1" noEditPoints="1" noAdjustHandles="1" noChangeArrowheads="1" noChangeShapeType="1"/>
            </p:cNvSpPr>
            <p:nvPr/>
          </p:nvSpPr>
          <p:spPr>
            <a:xfrm>
              <a:off x="1295237" y="96615"/>
              <a:ext cx="1256842"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Project Name:</a:t>
              </a:r>
              <a:endParaRPr lang="en-US" sz="1400" b="1">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C2875FC8-E843-4058-ADCB-35E181EA2029}"/>
                </a:ext>
              </a:extLst>
            </p:cNvPr>
            <p:cNvSpPr txBox="1">
              <a:spLocks noGrp="1" noRot="1" noMove="1" noResize="1" noEditPoints="1" noAdjustHandles="1" noChangeArrowheads="1" noChangeShapeType="1"/>
            </p:cNvSpPr>
            <p:nvPr/>
          </p:nvSpPr>
          <p:spPr>
            <a:xfrm>
              <a:off x="1295237" y="107308"/>
              <a:ext cx="5416641" cy="307777"/>
            </a:xfrm>
            <a:prstGeom prst="rect">
              <a:avLst/>
            </a:prstGeom>
            <a:noFill/>
            <a:ln>
              <a:solidFill>
                <a:srgbClr val="244366"/>
              </a:solidFill>
            </a:ln>
          </p:spPr>
          <p:txBody>
            <a:bodyPr wrap="square" anchor="b">
              <a:spAutoFit/>
            </a:bodyPr>
            <a:lstStyle/>
            <a:p>
              <a:pPr marL="1280160"/>
              <a:r>
                <a:rPr lang="en-US" sz="1400">
                  <a:ln w="3175">
                    <a:solidFill>
                      <a:srgbClr val="244366"/>
                    </a:solidFill>
                  </a:ln>
                  <a:noFill/>
                  <a:latin typeface="+mj-lt"/>
                  <a:cs typeface="Arial" panose="020B0604020202020204" pitchFamily="34" charset="0"/>
                </a:rPr>
                <a:t> </a:t>
              </a:r>
              <a:r>
                <a:rPr lang="en-US" sz="1400" b="1">
                  <a:ln w="3175">
                    <a:solidFill>
                      <a:srgbClr val="244366"/>
                    </a:solidFill>
                  </a:ln>
                  <a:latin typeface="+mj-lt"/>
                  <a:cs typeface="Arial" panose="020B0604020202020204" pitchFamily="34" charset="0"/>
                </a:rPr>
                <a:t>Sample Project</a:t>
              </a:r>
              <a:endParaRPr lang="en-US" sz="1400" b="1" dirty="0">
                <a:ln w="3175">
                  <a:solidFill>
                    <a:srgbClr val="244366"/>
                  </a:solidFill>
                </a:ln>
                <a:latin typeface="+mj-lt"/>
                <a:cs typeface="Arial" panose="020B0604020202020204" pitchFamily="34" charset="0"/>
              </a:endParaRPr>
            </a:p>
          </p:txBody>
        </p:sp>
      </p:grpSp>
      <p:grpSp>
        <p:nvGrpSpPr>
          <p:cNvPr id="4" name="Group 3">
            <a:extLst>
              <a:ext uri="{FF2B5EF4-FFF2-40B4-BE49-F238E27FC236}">
                <a16:creationId xmlns:a16="http://schemas.microsoft.com/office/drawing/2014/main" id="{D281829A-E291-EB9D-7701-0F1C29BDF6C2}"/>
              </a:ext>
            </a:extLst>
          </p:cNvPr>
          <p:cNvGrpSpPr>
            <a:grpSpLocks noGrp="1" noUngrp="1" noRot="1" noMove="1" noResize="1"/>
          </p:cNvGrpSpPr>
          <p:nvPr/>
        </p:nvGrpSpPr>
        <p:grpSpPr>
          <a:xfrm>
            <a:off x="7112064" y="99974"/>
            <a:ext cx="1886385" cy="323139"/>
            <a:chOff x="7112063" y="96996"/>
            <a:chExt cx="1886385" cy="323139"/>
          </a:xfrm>
        </p:grpSpPr>
        <p:pic>
          <p:nvPicPr>
            <p:cNvPr id="14" name="Picture 13">
              <a:extLst>
                <a:ext uri="{FF2B5EF4-FFF2-40B4-BE49-F238E27FC236}">
                  <a16:creationId xmlns:a16="http://schemas.microsoft.com/office/drawing/2014/main" id="{9BA44089-467E-4852-B353-C35F1857B1F7}"/>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7156208" y="109239"/>
              <a:ext cx="727056" cy="310896"/>
            </a:xfrm>
            <a:prstGeom prst="rect">
              <a:avLst/>
            </a:prstGeom>
          </p:spPr>
        </p:pic>
        <p:sp>
          <p:nvSpPr>
            <p:cNvPr id="13" name="TextBox 12">
              <a:extLst>
                <a:ext uri="{FF2B5EF4-FFF2-40B4-BE49-F238E27FC236}">
                  <a16:creationId xmlns:a16="http://schemas.microsoft.com/office/drawing/2014/main" id="{9D63F57F-A6C1-5DA6-5738-15B7F89A6B5B}"/>
                </a:ext>
              </a:extLst>
            </p:cNvPr>
            <p:cNvSpPr txBox="1">
              <a:spLocks noGrp="1" noRot="1" noMove="1" noResize="1" noEditPoints="1" noAdjustHandles="1" noChangeArrowheads="1" noChangeShapeType="1"/>
            </p:cNvSpPr>
            <p:nvPr/>
          </p:nvSpPr>
          <p:spPr>
            <a:xfrm>
              <a:off x="7112063" y="96996"/>
              <a:ext cx="562328"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Date: </a:t>
              </a:r>
              <a:endParaRPr lang="en-US" sz="1400" b="1">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71EB1EF-2E85-B552-35A2-7EAE887703DA}"/>
                </a:ext>
              </a:extLst>
            </p:cNvPr>
            <p:cNvSpPr txBox="1">
              <a:spLocks noGrp="1" noRot="1" noMove="1" noResize="1" noEditPoints="1" noAdjustHandles="1" noChangeArrowheads="1" noChangeShapeType="1"/>
            </p:cNvSpPr>
            <p:nvPr/>
          </p:nvSpPr>
          <p:spPr>
            <a:xfrm>
              <a:off x="7156209" y="103062"/>
              <a:ext cx="1842239" cy="310896"/>
            </a:xfrm>
            <a:prstGeom prst="rect">
              <a:avLst/>
            </a:prstGeom>
            <a:noFill/>
            <a:ln w="9525">
              <a:solidFill>
                <a:srgbClr val="244366"/>
              </a:solidFill>
            </a:ln>
          </p:spPr>
          <p:txBody>
            <a:bodyPr wrap="square" anchor="b">
              <a:spAutoFit/>
            </a:bodyPr>
            <a:lstStyle/>
            <a:p>
              <a:pPr marL="548640"/>
              <a:r>
                <a:rPr lang="en-US" sz="1200" dirty="0">
                  <a:ln w="3175">
                    <a:solidFill>
                      <a:srgbClr val="244366"/>
                    </a:solidFill>
                  </a:ln>
                  <a:noFill/>
                  <a:latin typeface="+mj-lt"/>
                  <a:cs typeface="Calibri Light" panose="020F0302020204030204" pitchFamily="34" charset="0"/>
                </a:rPr>
                <a:t> </a:t>
              </a:r>
              <a:r>
                <a:rPr lang="en-US" sz="1200" dirty="0">
                  <a:ln w="3175">
                    <a:solidFill>
                      <a:srgbClr val="244366"/>
                    </a:solidFill>
                  </a:ln>
                  <a:latin typeface="+mj-lt"/>
                  <a:cs typeface="Calibri Light" panose="020F0302020204030204" pitchFamily="34" charset="0"/>
                </a:rPr>
                <a:t>12/12/2023</a:t>
              </a:r>
            </a:p>
          </p:txBody>
        </p:sp>
      </p:grpSp>
      <p:graphicFrame>
        <p:nvGraphicFramePr>
          <p:cNvPr id="10" name="Table 9">
            <a:extLst>
              <a:ext uri="{FF2B5EF4-FFF2-40B4-BE49-F238E27FC236}">
                <a16:creationId xmlns:a16="http://schemas.microsoft.com/office/drawing/2014/main" id="{BDA1D9B6-2598-F99B-C876-4CEE551FA5C5}"/>
              </a:ext>
            </a:extLst>
          </p:cNvPr>
          <p:cNvGraphicFramePr>
            <a:graphicFrameLocks/>
          </p:cNvGraphicFramePr>
          <p:nvPr>
            <p:extLst>
              <p:ext uri="{D42A27DB-BD31-4B8C-83A1-F6EECF244321}">
                <p14:modId xmlns:p14="http://schemas.microsoft.com/office/powerpoint/2010/main" val="3938701547"/>
              </p:ext>
            </p:extLst>
          </p:nvPr>
        </p:nvGraphicFramePr>
        <p:xfrm>
          <a:off x="99658" y="4577364"/>
          <a:ext cx="4414249" cy="1961619"/>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2210307">
                  <a:extLst>
                    <a:ext uri="{9D8B030D-6E8A-4147-A177-3AD203B41FA5}">
                      <a16:colId xmlns:a16="http://schemas.microsoft.com/office/drawing/2014/main" val="3056828257"/>
                    </a:ext>
                  </a:extLst>
                </a:gridCol>
                <a:gridCol w="2203942">
                  <a:extLst>
                    <a:ext uri="{9D8B030D-6E8A-4147-A177-3AD203B41FA5}">
                      <a16:colId xmlns:a16="http://schemas.microsoft.com/office/drawing/2014/main" val="2551306083"/>
                    </a:ext>
                  </a:extLst>
                </a:gridCol>
              </a:tblGrid>
              <a:tr h="290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a:solidFill>
                            <a:schemeClr val="bg1"/>
                          </a:solidFill>
                          <a:latin typeface="+mn-lt"/>
                          <a:cs typeface="Calibri Light" panose="020F0302020204030204" pitchFamily="34" charset="0"/>
                        </a:rPr>
                        <a:t>3. In Scope</a:t>
                      </a:r>
                    </a:p>
                  </a:txBody>
                  <a:tcPr>
                    <a:solidFill>
                      <a:srgbClr val="3B6EA6"/>
                    </a:solidFill>
                  </a:tcPr>
                </a:tc>
                <a:tc>
                  <a:txBody>
                    <a:bodyPr/>
                    <a:lstStyle/>
                    <a:p>
                      <a:pPr algn="l"/>
                      <a:r>
                        <a:rPr lang="en-CA" sz="1200" dirty="0">
                          <a:solidFill>
                            <a:schemeClr val="bg1"/>
                          </a:solidFill>
                          <a:latin typeface="+mn-lt"/>
                          <a:cs typeface="Arial" panose="020B0604020202020204" pitchFamily="34" charset="0"/>
                        </a:rPr>
                        <a:t>Out of Scope</a:t>
                      </a:r>
                    </a:p>
                  </a:txBody>
                  <a:tcPr>
                    <a:solidFill>
                      <a:srgbClr val="3B6EA6"/>
                    </a:solidFill>
                  </a:tcPr>
                </a:tc>
                <a:extLst>
                  <a:ext uri="{0D108BD9-81ED-4DB2-BD59-A6C34878D82A}">
                    <a16:rowId xmlns:a16="http://schemas.microsoft.com/office/drawing/2014/main" val="2335681911"/>
                  </a:ext>
                </a:extLst>
              </a:tr>
              <a:tr h="308671">
                <a:tc>
                  <a:txBody>
                    <a:bodyPr/>
                    <a:lstStyle/>
                    <a:p>
                      <a:pPr algn="l"/>
                      <a:r>
                        <a:rPr lang="en-CA" sz="1000" dirty="0">
                          <a:latin typeface="+mn-lt"/>
                          <a:cs typeface="Calibri" panose="020F0502020204030204" pitchFamily="34" charset="0"/>
                        </a:rPr>
                        <a:t>Implementation of Slate “student success”</a:t>
                      </a:r>
                    </a:p>
                  </a:txBody>
                  <a:tcPr marL="27432" marR="27432" marT="27432" marB="27432" anchor="ctr">
                    <a:solidFill>
                      <a:schemeClr val="bg1"/>
                    </a:solidFill>
                  </a:tcPr>
                </a:tc>
                <a:tc>
                  <a:txBody>
                    <a:bodyPr/>
                    <a:lstStyle/>
                    <a:p>
                      <a:pPr algn="l"/>
                      <a:r>
                        <a:rPr lang="en-CA" sz="1000" dirty="0">
                          <a:latin typeface="+mn-lt"/>
                          <a:cs typeface="Calibri" panose="020F0502020204030204" pitchFamily="34" charset="0"/>
                        </a:rPr>
                        <a:t>Initial customization beyond base functionality for Phase 1 to meet stakeholder requests.</a:t>
                      </a:r>
                    </a:p>
                  </a:txBody>
                  <a:tcPr marL="27432" marR="27432" marT="27432" marB="27432" anchor="ctr">
                    <a:solidFill>
                      <a:schemeClr val="bg1"/>
                    </a:solidFill>
                  </a:tcPr>
                </a:tc>
                <a:extLst>
                  <a:ext uri="{0D108BD9-81ED-4DB2-BD59-A6C34878D82A}">
                    <a16:rowId xmlns:a16="http://schemas.microsoft.com/office/drawing/2014/main" val="3546815045"/>
                  </a:ext>
                </a:extLst>
              </a:tr>
              <a:tr h="219714">
                <a:tc>
                  <a:txBody>
                    <a:bodyPr/>
                    <a:lstStyle/>
                    <a:p>
                      <a:pPr algn="l"/>
                      <a:r>
                        <a:rPr lang="en-CA" sz="1000" dirty="0">
                          <a:latin typeface="+mn-lt"/>
                          <a:cs typeface="Calibri" panose="020F0502020204030204" pitchFamily="34" charset="0"/>
                        </a:rPr>
                        <a:t>Integration with Peoplesoft SA</a:t>
                      </a:r>
                    </a:p>
                  </a:txBody>
                  <a:tcPr marL="27432" marR="27432" marT="27432" marB="27432" anchor="ctr">
                    <a:solidFill>
                      <a:schemeClr val="bg1"/>
                    </a:solidFill>
                  </a:tcPr>
                </a:tc>
                <a:tc>
                  <a:txBody>
                    <a:bodyPr/>
                    <a:lstStyle/>
                    <a:p>
                      <a:pPr algn="l"/>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284589464"/>
                  </a:ext>
                </a:extLst>
              </a:tr>
              <a:tr h="219714">
                <a:tc>
                  <a:txBody>
                    <a:bodyPr/>
                    <a:lstStyle/>
                    <a:p>
                      <a:pPr algn="l"/>
                      <a:r>
                        <a:rPr lang="en-CA" sz="1000" dirty="0">
                          <a:latin typeface="+mn-lt"/>
                          <a:cs typeface="Calibri" panose="020F0502020204030204" pitchFamily="34" charset="0"/>
                        </a:rPr>
                        <a:t>Integration with other Slate instances?</a:t>
                      </a:r>
                    </a:p>
                  </a:txBody>
                  <a:tcPr marL="27432" marR="27432" marT="27432" marB="27432" anchor="ctr">
                    <a:solidFill>
                      <a:schemeClr val="bg1"/>
                    </a:solidFill>
                  </a:tcPr>
                </a:tc>
                <a:tc>
                  <a:txBody>
                    <a:bodyPr/>
                    <a:lstStyle/>
                    <a:p>
                      <a:pPr algn="l"/>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646411523"/>
                  </a:ext>
                </a:extLst>
              </a:tr>
              <a:tr h="219714">
                <a:tc>
                  <a:txBody>
                    <a:bodyPr/>
                    <a:lstStyle/>
                    <a:p>
                      <a:pPr algn="l"/>
                      <a:r>
                        <a:rPr lang="en-CA" sz="1000" dirty="0">
                          <a:latin typeface="+mn-lt"/>
                          <a:cs typeface="Calibri" panose="020F0502020204030204" pitchFamily="34" charset="0"/>
                        </a:rPr>
                        <a:t>Implement security based on delivery model</a:t>
                      </a:r>
                    </a:p>
                  </a:txBody>
                  <a:tcPr marL="27432" marR="27432" marT="27432" marB="27432" anchor="ctr">
                    <a:solidFill>
                      <a:schemeClr val="bg1"/>
                    </a:solidFill>
                  </a:tcPr>
                </a:tc>
                <a:tc>
                  <a:txBody>
                    <a:bodyPr/>
                    <a:lstStyle/>
                    <a:p>
                      <a:pPr algn="l"/>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400239175"/>
                  </a:ext>
                </a:extLst>
              </a:tr>
              <a:tr h="219714">
                <a:tc>
                  <a:txBody>
                    <a:bodyPr/>
                    <a:lstStyle/>
                    <a:p>
                      <a:pPr algn="l"/>
                      <a:r>
                        <a:rPr lang="en-CA" sz="1000" dirty="0">
                          <a:latin typeface="+mn-lt"/>
                          <a:cs typeface="Calibri" panose="020F0502020204030204" pitchFamily="34" charset="0"/>
                        </a:rPr>
                        <a:t>Leverage base functionality to meet stakeholder needs as much as practical</a:t>
                      </a:r>
                    </a:p>
                  </a:txBody>
                  <a:tcPr marL="27432" marR="27432" marT="27432" marB="27432" anchor="ctr">
                    <a:solidFill>
                      <a:schemeClr val="bg1"/>
                    </a:solidFill>
                  </a:tcPr>
                </a:tc>
                <a:tc>
                  <a:txBody>
                    <a:bodyPr/>
                    <a:lstStyle/>
                    <a:p>
                      <a:pPr algn="l"/>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606689145"/>
                  </a:ext>
                </a:extLst>
              </a:tr>
            </a:tbl>
          </a:graphicData>
        </a:graphic>
      </p:graphicFrame>
      <p:graphicFrame>
        <p:nvGraphicFramePr>
          <p:cNvPr id="12" name="Table 11">
            <a:extLst>
              <a:ext uri="{FF2B5EF4-FFF2-40B4-BE49-F238E27FC236}">
                <a16:creationId xmlns:a16="http://schemas.microsoft.com/office/drawing/2014/main" id="{D13E9F28-DB78-E975-63AF-47BDBD5A76E0}"/>
              </a:ext>
            </a:extLst>
          </p:cNvPr>
          <p:cNvGraphicFramePr>
            <a:graphicFrameLocks/>
          </p:cNvGraphicFramePr>
          <p:nvPr>
            <p:extLst>
              <p:ext uri="{D42A27DB-BD31-4B8C-83A1-F6EECF244321}">
                <p14:modId xmlns:p14="http://schemas.microsoft.com/office/powerpoint/2010/main" val="2643107158"/>
              </p:ext>
            </p:extLst>
          </p:nvPr>
        </p:nvGraphicFramePr>
        <p:xfrm>
          <a:off x="103195" y="481916"/>
          <a:ext cx="4414249" cy="201750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2862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1. Problem Statement / Business  Case</a:t>
                      </a:r>
                    </a:p>
                  </a:txBody>
                  <a:tcPr marL="68580" marR="68580" marT="34290" marB="34290" anchor="ctr">
                    <a:solidFill>
                      <a:srgbClr val="3B6BA3"/>
                    </a:solidFill>
                  </a:tcPr>
                </a:tc>
                <a:extLst>
                  <a:ext uri="{0D108BD9-81ED-4DB2-BD59-A6C34878D82A}">
                    <a16:rowId xmlns:a16="http://schemas.microsoft.com/office/drawing/2014/main" val="1067903349"/>
                  </a:ext>
                </a:extLst>
              </a:tr>
              <a:tr h="1638769">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University lacks central student CRM instance. Disparate activities happening across multiple systems. There is a need for a more centralized dataset and application. Slate identified as a good fit application after discovery and discussion with multiple peer institutions.</a:t>
                      </a:r>
                    </a:p>
                    <a:p>
                      <a:pPr marL="171450" indent="-171450">
                        <a:buFont typeface="Wingdings" panose="05000000000000000000" pitchFamily="2" charset="2"/>
                        <a:buChar char="§"/>
                      </a:pPr>
                      <a:r>
                        <a:rPr lang="en-CA" sz="1000" dirty="0">
                          <a:latin typeface="+mn-lt"/>
                          <a:cs typeface="Arial" panose="020B0604020202020204" pitchFamily="34" charset="0"/>
                        </a:rPr>
                        <a:t>…University has multiple departments that desire services that are potential right-fit for Slate. </a:t>
                      </a:r>
                    </a:p>
                    <a:p>
                      <a:pPr marL="171450" indent="-171450">
                        <a:buFont typeface="Wingdings" panose="05000000000000000000" pitchFamily="2" charset="2"/>
                        <a:buChar char="§"/>
                      </a:pPr>
                      <a:r>
                        <a:rPr lang="en-CA" sz="1000" dirty="0">
                          <a:latin typeface="+mn-lt"/>
                          <a:cs typeface="Arial" panose="020B0604020202020204" pitchFamily="34" charset="0"/>
                        </a:rPr>
                        <a:t>… Potential service gap for University CRM that Slate can fill.</a:t>
                      </a: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1" name="Table 20">
            <a:extLst>
              <a:ext uri="{FF2B5EF4-FFF2-40B4-BE49-F238E27FC236}">
                <a16:creationId xmlns:a16="http://schemas.microsoft.com/office/drawing/2014/main" id="{9982DE70-8CE4-AB98-F767-8EC3465A17AD}"/>
              </a:ext>
            </a:extLst>
          </p:cNvPr>
          <p:cNvGraphicFramePr>
            <a:graphicFrameLocks/>
          </p:cNvGraphicFramePr>
          <p:nvPr>
            <p:extLst>
              <p:ext uri="{D42A27DB-BD31-4B8C-83A1-F6EECF244321}">
                <p14:modId xmlns:p14="http://schemas.microsoft.com/office/powerpoint/2010/main" val="3092794051"/>
              </p:ext>
            </p:extLst>
          </p:nvPr>
        </p:nvGraphicFramePr>
        <p:xfrm>
          <a:off x="99658" y="2582736"/>
          <a:ext cx="4414249" cy="1911308"/>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242702">
                <a:tc>
                  <a:txBody>
                    <a:bodyPr/>
                    <a:lstStyle/>
                    <a:p>
                      <a:pPr marL="0" algn="l" defTabSz="914400" rtl="0" eaLnBrk="1" latinLnBrk="0" hangingPunct="1"/>
                      <a:r>
                        <a:rPr lang="en-CA" sz="1200" kern="1200" dirty="0">
                          <a:solidFill>
                            <a:schemeClr val="bg1"/>
                          </a:solidFill>
                          <a:latin typeface="+mn-lt"/>
                          <a:ea typeface="+mn-ea"/>
                          <a:cs typeface="Arial" panose="020B0604020202020204" pitchFamily="34" charset="0"/>
                        </a:rPr>
                        <a:t>2. Objectives / Goal Statements</a:t>
                      </a:r>
                    </a:p>
                  </a:txBody>
                  <a:tcPr marL="68580" marR="68580" marT="34290" marB="34290" anchor="ctr">
                    <a:solidFill>
                      <a:srgbClr val="3B6BA3"/>
                    </a:solidFill>
                  </a:tcPr>
                </a:tc>
                <a:extLst>
                  <a:ext uri="{0D108BD9-81ED-4DB2-BD59-A6C34878D82A}">
                    <a16:rowId xmlns:a16="http://schemas.microsoft.com/office/drawing/2014/main" val="1067903349"/>
                  </a:ext>
                </a:extLst>
              </a:tr>
              <a:tr h="1659848">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Implement Slate “student success” instance and configure initial set of baseline CRM functionality determined through requirements gathering.</a:t>
                      </a:r>
                    </a:p>
                    <a:p>
                      <a:pPr marL="171450" indent="-171450">
                        <a:buFont typeface="Wingdings" panose="05000000000000000000" pitchFamily="2" charset="2"/>
                        <a:buChar char="§"/>
                      </a:pPr>
                      <a:r>
                        <a:rPr lang="en-CA" sz="1000" dirty="0">
                          <a:latin typeface="+mn-lt"/>
                          <a:cs typeface="Arial" panose="020B0604020202020204" pitchFamily="34" charset="0"/>
                        </a:rPr>
                        <a:t>Determine level of provided functionality based on service model and available resourcing.</a:t>
                      </a:r>
                    </a:p>
                    <a:p>
                      <a:pPr marL="171450" indent="-171450">
                        <a:buFont typeface="Wingdings" panose="05000000000000000000" pitchFamily="2" charset="2"/>
                        <a:buChar char="§"/>
                      </a:pPr>
                      <a:r>
                        <a:rPr lang="en-CA" sz="1000" dirty="0">
                          <a:latin typeface="+mn-lt"/>
                          <a:cs typeface="Arial" panose="020B0604020202020204" pitchFamily="34" charset="0"/>
                        </a:rPr>
                        <a:t>Successfully implement initial set of departmental functions aligned with chosen service model</a:t>
                      </a:r>
                    </a:p>
                    <a:p>
                      <a:pPr marL="171450" indent="-171450">
                        <a:buFont typeface="Wingdings" panose="05000000000000000000" pitchFamily="2" charset="2"/>
                        <a:buChar char="§"/>
                      </a:pPr>
                      <a:r>
                        <a:rPr lang="en-CA" sz="1000" dirty="0">
                          <a:latin typeface="+mn-lt"/>
                          <a:cs typeface="Arial" panose="020B0604020202020204" pitchFamily="34" charset="0"/>
                        </a:rPr>
                        <a:t>Determine roles and responsibilities and RACI.</a:t>
                      </a:r>
                    </a:p>
                    <a:p>
                      <a:pPr marL="171450" indent="-171450">
                        <a:buFont typeface="Wingdings" panose="05000000000000000000" pitchFamily="2" charset="2"/>
                        <a:buChar char="§"/>
                      </a:pPr>
                      <a:r>
                        <a:rPr lang="en-CA" sz="1000" dirty="0">
                          <a:latin typeface="+mn-lt"/>
                          <a:cs typeface="Arial" panose="020B0604020202020204" pitchFamily="34" charset="0"/>
                        </a:rPr>
                        <a:t>Determine number of required “Slate Champion” licenses and roster to attend required training.</a:t>
                      </a:r>
                    </a:p>
                    <a:p>
                      <a:pPr marL="171450" indent="-171450">
                        <a:buFont typeface="Wingdings" panose="05000000000000000000" pitchFamily="2" charset="2"/>
                        <a:buChar char="§"/>
                      </a:pPr>
                      <a:endParaRPr lang="en-CA" sz="1000" dirty="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2" name="Table 21">
            <a:extLst>
              <a:ext uri="{FF2B5EF4-FFF2-40B4-BE49-F238E27FC236}">
                <a16:creationId xmlns:a16="http://schemas.microsoft.com/office/drawing/2014/main" id="{6407D28D-D404-ACD5-601E-B847398F60D3}"/>
              </a:ext>
            </a:extLst>
          </p:cNvPr>
          <p:cNvGraphicFramePr>
            <a:graphicFrameLocks/>
          </p:cNvGraphicFramePr>
          <p:nvPr>
            <p:extLst>
              <p:ext uri="{D42A27DB-BD31-4B8C-83A1-F6EECF244321}">
                <p14:modId xmlns:p14="http://schemas.microsoft.com/office/powerpoint/2010/main" val="2038254468"/>
              </p:ext>
            </p:extLst>
          </p:nvPr>
        </p:nvGraphicFramePr>
        <p:xfrm>
          <a:off x="4593008" y="4494044"/>
          <a:ext cx="4414249" cy="204851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338721">
                <a:tc>
                  <a:txBody>
                    <a:bodyPr/>
                    <a:lstStyle/>
                    <a:p>
                      <a:pPr algn="l"/>
                      <a:r>
                        <a:rPr lang="en-CA" sz="1200" b="0" dirty="0">
                          <a:solidFill>
                            <a:schemeClr val="bg1"/>
                          </a:solidFill>
                          <a:latin typeface="+mn-lt"/>
                          <a:cs typeface="Calibri Light" panose="020F0302020204030204" pitchFamily="34" charset="0"/>
                        </a:rPr>
                        <a:t>6. Risks / Assumptions</a:t>
                      </a:r>
                    </a:p>
                  </a:txBody>
                  <a:tcPr marL="68580" marR="68580" marT="34290" marB="34290" anchor="ctr">
                    <a:solidFill>
                      <a:srgbClr val="3B6BA3"/>
                    </a:solidFill>
                  </a:tcPr>
                </a:tc>
                <a:extLst>
                  <a:ext uri="{0D108BD9-81ED-4DB2-BD59-A6C34878D82A}">
                    <a16:rowId xmlns:a16="http://schemas.microsoft.com/office/drawing/2014/main" val="1067903349"/>
                  </a:ext>
                </a:extLst>
              </a:tr>
              <a:tr h="1709789">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Resource constraints and competing priorities. Mitigation: Prioritize resources and closely monitor workloads across projects and daily support.</a:t>
                      </a:r>
                    </a:p>
                    <a:p>
                      <a:pPr marL="171450" indent="-171450">
                        <a:buFont typeface="Wingdings" panose="05000000000000000000" pitchFamily="2" charset="2"/>
                        <a:buChar char="§"/>
                      </a:pPr>
                      <a:r>
                        <a:rPr lang="en-CA" sz="1000" dirty="0">
                          <a:latin typeface="+mn-lt"/>
                          <a:cs typeface="Arial" panose="020B0604020202020204" pitchFamily="34" charset="0"/>
                        </a:rPr>
                        <a:t>Competing stakeholder priorities and interests. Mitigation: Develop robust communication plan to set customer expectations and deliver best set of broad functionality to meet diverse stakeholder requirements to the best extent practical.</a:t>
                      </a: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mn-lt"/>
                        <a:cs typeface="Arial" panose="020B0604020202020204" pitchFamily="34" charset="0"/>
                      </a:endParaRPr>
                    </a:p>
                    <a:p>
                      <a:pPr marL="171450" indent="-171450">
                        <a:buFont typeface="Wingdings" panose="05000000000000000000" pitchFamily="2" charset="2"/>
                        <a:buChar char="§"/>
                      </a:pPr>
                      <a:endParaRPr lang="en-CA" sz="1000" dirty="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pic>
        <p:nvPicPr>
          <p:cNvPr id="3" name="Picture 2" descr="University of Connecticut oak leaf logo">
            <a:extLst>
              <a:ext uri="{FF2B5EF4-FFF2-40B4-BE49-F238E27FC236}">
                <a16:creationId xmlns:a16="http://schemas.microsoft.com/office/drawing/2014/main" id="{4F7D90C6-6CE8-09F3-E0E3-DB0CC16002C7}"/>
              </a:ext>
            </a:extLst>
          </p:cNvPr>
          <p:cNvPicPr>
            <a:picLocks noGrp="1" noRot="1" noChangeAspect="1" noMove="1" noResize="1" noEditPoints="1" noAdjustHandles="1" noChangeArrowheads="1" noChangeShapeType="1" noCrop="1"/>
          </p:cNvPicPr>
          <p:nvPr/>
        </p:nvPicPr>
        <p:blipFill>
          <a:blip r:embed="rId4"/>
          <a:srcRect/>
          <a:stretch>
            <a:fillRect/>
          </a:stretch>
        </p:blipFill>
        <p:spPr bwMode="auto">
          <a:xfrm>
            <a:off x="145551" y="93796"/>
            <a:ext cx="965835" cy="304800"/>
          </a:xfrm>
          <a:prstGeom prst="rect">
            <a:avLst/>
          </a:prstGeom>
          <a:noFill/>
          <a:ln w="9525">
            <a:noFill/>
            <a:miter lim="800000"/>
            <a:headEnd/>
            <a:tailEnd/>
          </a:ln>
        </p:spPr>
      </p:pic>
    </p:spTree>
    <p:extLst>
      <p:ext uri="{BB962C8B-B14F-4D97-AF65-F5344CB8AC3E}">
        <p14:creationId xmlns:p14="http://schemas.microsoft.com/office/powerpoint/2010/main" val="102853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5CC8343-AD71-C577-4DA5-D07CDDFDFE13}"/>
              </a:ext>
            </a:extLst>
          </p:cNvPr>
          <p:cNvGrpSpPr>
            <a:grpSpLocks noGrp="1" noUngrp="1" noRot="1" noMove="1" noResize="1"/>
          </p:cNvGrpSpPr>
          <p:nvPr/>
        </p:nvGrpSpPr>
        <p:grpSpPr>
          <a:xfrm>
            <a:off x="1283564" y="94952"/>
            <a:ext cx="5428314" cy="309440"/>
            <a:chOff x="1283564" y="94952"/>
            <a:chExt cx="5428314" cy="309440"/>
          </a:xfrm>
        </p:grpSpPr>
        <p:pic>
          <p:nvPicPr>
            <p:cNvPr id="15" name="Picture 14">
              <a:extLst>
                <a:ext uri="{FF2B5EF4-FFF2-40B4-BE49-F238E27FC236}">
                  <a16:creationId xmlns:a16="http://schemas.microsoft.com/office/drawing/2014/main" id="{83238AC3-1CAA-0173-9ECD-EB398F2258AE}"/>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1283564" y="100074"/>
              <a:ext cx="1450510" cy="300860"/>
            </a:xfrm>
            <a:prstGeom prst="rect">
              <a:avLst/>
            </a:prstGeom>
          </p:spPr>
        </p:pic>
        <p:sp>
          <p:nvSpPr>
            <p:cNvPr id="16" name="TextBox 15">
              <a:extLst>
                <a:ext uri="{FF2B5EF4-FFF2-40B4-BE49-F238E27FC236}">
                  <a16:creationId xmlns:a16="http://schemas.microsoft.com/office/drawing/2014/main" id="{87A83AA0-ED14-9312-C827-AC10E1FFAB66}"/>
                </a:ext>
              </a:extLst>
            </p:cNvPr>
            <p:cNvSpPr txBox="1">
              <a:spLocks noGrp="1" noRot="1" noMove="1" noResize="1" noEditPoints="1" noAdjustHandles="1" noChangeArrowheads="1" noChangeShapeType="1"/>
            </p:cNvSpPr>
            <p:nvPr/>
          </p:nvSpPr>
          <p:spPr>
            <a:xfrm>
              <a:off x="1295237" y="96615"/>
              <a:ext cx="1256842"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Project Name:</a:t>
              </a:r>
              <a:endParaRPr lang="en-US" sz="1400" b="1">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C2875FC8-E843-4058-ADCB-35E181EA2029}"/>
                </a:ext>
              </a:extLst>
            </p:cNvPr>
            <p:cNvSpPr txBox="1">
              <a:spLocks noGrp="1" noRot="1" noMove="1" noResize="1" noEditPoints="1" noAdjustHandles="1" noChangeArrowheads="1" noChangeShapeType="1"/>
            </p:cNvSpPr>
            <p:nvPr/>
          </p:nvSpPr>
          <p:spPr>
            <a:xfrm>
              <a:off x="1295237" y="94952"/>
              <a:ext cx="5416641" cy="307777"/>
            </a:xfrm>
            <a:prstGeom prst="rect">
              <a:avLst/>
            </a:prstGeom>
            <a:noFill/>
            <a:ln>
              <a:solidFill>
                <a:srgbClr val="244366"/>
              </a:solidFill>
            </a:ln>
          </p:spPr>
          <p:txBody>
            <a:bodyPr wrap="square" anchor="b">
              <a:spAutoFit/>
            </a:bodyPr>
            <a:lstStyle/>
            <a:p>
              <a:pPr marL="1280160"/>
              <a:r>
                <a:rPr lang="en-US" sz="1400" dirty="0">
                  <a:ln w="3175">
                    <a:solidFill>
                      <a:srgbClr val="244366"/>
                    </a:solidFill>
                  </a:ln>
                  <a:noFill/>
                  <a:latin typeface="+mj-lt"/>
                  <a:cs typeface="Arial" panose="020B0604020202020204" pitchFamily="34" charset="0"/>
                </a:rPr>
                <a:t>  </a:t>
              </a:r>
              <a:r>
                <a:rPr lang="en-US" sz="1400" b="1" dirty="0">
                  <a:ln w="3175">
                    <a:solidFill>
                      <a:srgbClr val="244366"/>
                    </a:solidFill>
                  </a:ln>
                  <a:latin typeface="+mj-lt"/>
                  <a:cs typeface="Arial" panose="020B0604020202020204" pitchFamily="34" charset="0"/>
                </a:rPr>
                <a:t>Sample Project</a:t>
              </a:r>
            </a:p>
          </p:txBody>
        </p:sp>
      </p:grpSp>
      <p:grpSp>
        <p:nvGrpSpPr>
          <p:cNvPr id="4" name="Group 3">
            <a:extLst>
              <a:ext uri="{FF2B5EF4-FFF2-40B4-BE49-F238E27FC236}">
                <a16:creationId xmlns:a16="http://schemas.microsoft.com/office/drawing/2014/main" id="{D281829A-E291-EB9D-7701-0F1C29BDF6C2}"/>
              </a:ext>
            </a:extLst>
          </p:cNvPr>
          <p:cNvGrpSpPr>
            <a:grpSpLocks noGrp="1" noUngrp="1" noRot="1" noMove="1" noResize="1"/>
          </p:cNvGrpSpPr>
          <p:nvPr/>
        </p:nvGrpSpPr>
        <p:grpSpPr>
          <a:xfrm>
            <a:off x="7093530" y="93796"/>
            <a:ext cx="1904919" cy="307778"/>
            <a:chOff x="7093529" y="90818"/>
            <a:chExt cx="1904919" cy="307778"/>
          </a:xfrm>
        </p:grpSpPr>
        <p:pic>
          <p:nvPicPr>
            <p:cNvPr id="14" name="Picture 13">
              <a:extLst>
                <a:ext uri="{FF2B5EF4-FFF2-40B4-BE49-F238E27FC236}">
                  <a16:creationId xmlns:a16="http://schemas.microsoft.com/office/drawing/2014/main" id="{9BA44089-467E-4852-B353-C35F1857B1F7}"/>
                </a:ext>
              </a:extLst>
            </p:cNvPr>
            <p:cNvPicPr>
              <a:picLocks noGrp="1" noRot="1" noChangeAspect="1" noMove="1" noResize="1" noEditPoints="1" noAdjustHandles="1" noChangeArrowheads="1" noChangeShapeType="1" noCrop="1"/>
            </p:cNvPicPr>
            <p:nvPr/>
          </p:nvPicPr>
          <p:blipFill rotWithShape="1">
            <a:blip r:embed="rId3" cstate="screen">
              <a:extLst>
                <a:ext uri="{28A0092B-C50C-407E-A947-70E740481C1C}">
                  <a14:useLocalDpi xmlns:a14="http://schemas.microsoft.com/office/drawing/2010/main"/>
                </a:ext>
              </a:extLst>
            </a:blip>
            <a:srcRect l="32453"/>
            <a:stretch/>
          </p:blipFill>
          <p:spPr>
            <a:xfrm>
              <a:off x="7156209" y="121596"/>
              <a:ext cx="647785" cy="276999"/>
            </a:xfrm>
            <a:prstGeom prst="rect">
              <a:avLst/>
            </a:prstGeom>
          </p:spPr>
        </p:pic>
        <p:sp>
          <p:nvSpPr>
            <p:cNvPr id="13" name="TextBox 12">
              <a:extLst>
                <a:ext uri="{FF2B5EF4-FFF2-40B4-BE49-F238E27FC236}">
                  <a16:creationId xmlns:a16="http://schemas.microsoft.com/office/drawing/2014/main" id="{9D63F57F-A6C1-5DA6-5738-15B7F89A6B5B}"/>
                </a:ext>
              </a:extLst>
            </p:cNvPr>
            <p:cNvSpPr txBox="1">
              <a:spLocks noGrp="1" noRot="1" noMove="1" noResize="1" noEditPoints="1" noAdjustHandles="1" noChangeArrowheads="1" noChangeShapeType="1"/>
            </p:cNvSpPr>
            <p:nvPr/>
          </p:nvSpPr>
          <p:spPr>
            <a:xfrm>
              <a:off x="7093529" y="90818"/>
              <a:ext cx="562328" cy="307777"/>
            </a:xfrm>
            <a:prstGeom prst="rect">
              <a:avLst/>
            </a:prstGeom>
            <a:noFill/>
            <a:ln>
              <a:noFill/>
            </a:ln>
          </p:spPr>
          <p:txBody>
            <a:bodyPr wrap="square">
              <a:spAutoFit/>
            </a:bodyPr>
            <a:lstStyle/>
            <a:p>
              <a:r>
                <a:rPr lang="en-US" sz="1400" b="1">
                  <a:solidFill>
                    <a:schemeClr val="bg1"/>
                  </a:solidFill>
                  <a:latin typeface="Calibri Light" panose="020F0302020204030204" pitchFamily="34" charset="0"/>
                  <a:cs typeface="Calibri Light" panose="020F0302020204030204" pitchFamily="34" charset="0"/>
                </a:rPr>
                <a:t>Date: </a:t>
              </a:r>
              <a:endParaRPr lang="en-US" sz="1400" b="1">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71EB1EF-2E85-B552-35A2-7EAE887703DA}"/>
                </a:ext>
              </a:extLst>
            </p:cNvPr>
            <p:cNvSpPr txBox="1">
              <a:spLocks noGrp="1" noRot="1" noMove="1" noResize="1" noEditPoints="1" noAdjustHandles="1" noChangeArrowheads="1" noChangeShapeType="1"/>
            </p:cNvSpPr>
            <p:nvPr/>
          </p:nvSpPr>
          <p:spPr>
            <a:xfrm>
              <a:off x="7156209" y="121597"/>
              <a:ext cx="1842239" cy="276999"/>
            </a:xfrm>
            <a:prstGeom prst="rect">
              <a:avLst/>
            </a:prstGeom>
            <a:noFill/>
            <a:ln w="9525">
              <a:solidFill>
                <a:srgbClr val="244366"/>
              </a:solidFill>
            </a:ln>
          </p:spPr>
          <p:txBody>
            <a:bodyPr wrap="square" anchor="b">
              <a:spAutoFit/>
            </a:bodyPr>
            <a:lstStyle/>
            <a:p>
              <a:pPr marL="548640"/>
              <a:r>
                <a:rPr lang="en-US" sz="1200" dirty="0">
                  <a:ln w="3175">
                    <a:solidFill>
                      <a:srgbClr val="244366"/>
                    </a:solidFill>
                  </a:ln>
                  <a:noFill/>
                  <a:latin typeface="+mj-lt"/>
                  <a:cs typeface="Calibri Light" panose="020F0302020204030204" pitchFamily="34" charset="0"/>
                </a:rPr>
                <a:t> </a:t>
              </a:r>
              <a:r>
                <a:rPr lang="en-US" sz="1200" dirty="0">
                  <a:ln w="3175">
                    <a:solidFill>
                      <a:srgbClr val="244366"/>
                    </a:solidFill>
                  </a:ln>
                  <a:latin typeface="+mj-lt"/>
                  <a:cs typeface="Calibri Light" panose="020F0302020204030204" pitchFamily="34" charset="0"/>
                </a:rPr>
                <a:t>12/7/2023</a:t>
              </a:r>
            </a:p>
          </p:txBody>
        </p:sp>
      </p:grpSp>
      <p:pic>
        <p:nvPicPr>
          <p:cNvPr id="3" name="Picture 2" descr="University of Connecticut oak leaf logo">
            <a:extLst>
              <a:ext uri="{FF2B5EF4-FFF2-40B4-BE49-F238E27FC236}">
                <a16:creationId xmlns:a16="http://schemas.microsoft.com/office/drawing/2014/main" id="{4F7D90C6-6CE8-09F3-E0E3-DB0CC16002C7}"/>
              </a:ext>
            </a:extLst>
          </p:cNvPr>
          <p:cNvPicPr>
            <a:picLocks noGrp="1" noRot="1" noChangeAspect="1" noMove="1" noResize="1" noEditPoints="1" noAdjustHandles="1" noChangeArrowheads="1" noChangeShapeType="1" noCrop="1"/>
          </p:cNvPicPr>
          <p:nvPr/>
        </p:nvPicPr>
        <p:blipFill>
          <a:blip r:embed="rId4"/>
          <a:srcRect/>
          <a:stretch>
            <a:fillRect/>
          </a:stretch>
        </p:blipFill>
        <p:spPr bwMode="auto">
          <a:xfrm>
            <a:off x="145551" y="93796"/>
            <a:ext cx="965835" cy="304800"/>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845CF98-3703-EF5F-42AA-2AB82E11A388}"/>
              </a:ext>
            </a:extLst>
          </p:cNvPr>
          <p:cNvGraphicFramePr>
            <a:graphicFrameLocks/>
          </p:cNvGraphicFramePr>
          <p:nvPr/>
        </p:nvGraphicFramePr>
        <p:xfrm>
          <a:off x="4584200" y="481917"/>
          <a:ext cx="4382591" cy="1051483"/>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382591">
                  <a:extLst>
                    <a:ext uri="{9D8B030D-6E8A-4147-A177-3AD203B41FA5}">
                      <a16:colId xmlns:a16="http://schemas.microsoft.com/office/drawing/2014/main" val="2349201438"/>
                    </a:ext>
                  </a:extLst>
                </a:gridCol>
              </a:tblGrid>
              <a:tr h="283681">
                <a:tc>
                  <a:txBody>
                    <a:bodyPr/>
                    <a:lstStyle/>
                    <a:p>
                      <a:pPr marL="0" algn="l" defTabSz="914400" rtl="0" eaLnBrk="1" latinLnBrk="0" hangingPunct="1"/>
                      <a:r>
                        <a:rPr lang="en-CA" sz="1200" kern="1200">
                          <a:solidFill>
                            <a:schemeClr val="bg1"/>
                          </a:solidFill>
                          <a:latin typeface="+mn-lt"/>
                          <a:ea typeface="+mn-ea"/>
                          <a:cs typeface="Arial" panose="020B0604020202020204" pitchFamily="34" charset="0"/>
                        </a:rPr>
                        <a:t>2. Critical Success Factors – Definition of Done</a:t>
                      </a:r>
                    </a:p>
                  </a:txBody>
                  <a:tcPr marL="68580" marR="68580" marT="34290" marB="34290" anchor="ctr">
                    <a:solidFill>
                      <a:srgbClr val="3B6BA3"/>
                    </a:solidFill>
                  </a:tcPr>
                </a:tc>
                <a:extLst>
                  <a:ext uri="{0D108BD9-81ED-4DB2-BD59-A6C34878D82A}">
                    <a16:rowId xmlns:a16="http://schemas.microsoft.com/office/drawing/2014/main" val="1067903349"/>
                  </a:ext>
                </a:extLst>
              </a:tr>
              <a:tr h="767802">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All existing (~140) SRI workstations moved to Azure</a:t>
                      </a:r>
                    </a:p>
                    <a:p>
                      <a:pPr marL="171450" indent="-171450">
                        <a:buFont typeface="Wingdings" panose="05000000000000000000" pitchFamily="2" charset="2"/>
                        <a:buChar char="§"/>
                      </a:pPr>
                      <a:r>
                        <a:rPr lang="en-CA" sz="1000" dirty="0">
                          <a:latin typeface="+mn-lt"/>
                          <a:cs typeface="Arial" panose="020B0604020202020204" pitchFamily="34" charset="0"/>
                        </a:rPr>
                        <a:t>We have the ability to create new workstations in the new environment</a:t>
                      </a:r>
                    </a:p>
                    <a:p>
                      <a:pPr marL="171450" indent="-171450">
                        <a:buFont typeface="Wingdings" panose="05000000000000000000" pitchFamily="2" charset="2"/>
                        <a:buChar char="§"/>
                      </a:pPr>
                      <a:r>
                        <a:rPr lang="en-CA" sz="1000" dirty="0">
                          <a:latin typeface="+mn-lt"/>
                          <a:cs typeface="Arial" panose="020B0604020202020204" pitchFamily="34" charset="0"/>
                        </a:rPr>
                        <a:t>Creation of new workstations is automated</a:t>
                      </a:r>
                    </a:p>
                    <a:p>
                      <a:pPr marL="171450" indent="-171450">
                        <a:buFont typeface="Wingdings" panose="05000000000000000000" pitchFamily="2" charset="2"/>
                        <a:buChar char="§"/>
                      </a:pPr>
                      <a:r>
                        <a:rPr lang="en-CA" sz="1000" dirty="0">
                          <a:latin typeface="+mn-lt"/>
                          <a:cs typeface="Arial" panose="020B0604020202020204" pitchFamily="34" charset="0"/>
                        </a:rPr>
                        <a:t>Pass compliance audit in Fall 2024</a:t>
                      </a: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9" name="Table 8">
            <a:extLst>
              <a:ext uri="{FF2B5EF4-FFF2-40B4-BE49-F238E27FC236}">
                <a16:creationId xmlns:a16="http://schemas.microsoft.com/office/drawing/2014/main" id="{6B9B28FA-3078-DE2F-9586-6B486F64B08C}"/>
              </a:ext>
            </a:extLst>
          </p:cNvPr>
          <p:cNvGraphicFramePr>
            <a:graphicFrameLocks/>
          </p:cNvGraphicFramePr>
          <p:nvPr/>
        </p:nvGraphicFramePr>
        <p:xfrm>
          <a:off x="103195" y="481915"/>
          <a:ext cx="4414249" cy="916579"/>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251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1. Problem Statement / Business  Case</a:t>
                      </a:r>
                    </a:p>
                  </a:txBody>
                  <a:tcPr marL="68580" marR="68580" marT="34290" marB="34290" anchor="ctr">
                    <a:solidFill>
                      <a:srgbClr val="3B6BA3"/>
                    </a:solidFill>
                  </a:tcPr>
                </a:tc>
                <a:extLst>
                  <a:ext uri="{0D108BD9-81ED-4DB2-BD59-A6C34878D82A}">
                    <a16:rowId xmlns:a16="http://schemas.microsoft.com/office/drawing/2014/main" val="1067903349"/>
                  </a:ext>
                </a:extLst>
              </a:tr>
              <a:tr h="664940">
                <a:tc>
                  <a:txBody>
                    <a:bodyPr/>
                    <a:lstStyle/>
                    <a:p>
                      <a:pPr marL="171450" indent="-171450">
                        <a:buFont typeface="Wingdings" panose="05000000000000000000" pitchFamily="2" charset="2"/>
                        <a:buChar char="§"/>
                      </a:pPr>
                      <a:r>
                        <a:rPr lang="en-CA" sz="1000" dirty="0">
                          <a:latin typeface="+mn-lt"/>
                          <a:cs typeface="Arial" panose="020B0604020202020204" pitchFamily="34" charset="0"/>
                        </a:rPr>
                        <a:t>Need to move on-premise Secure Research Infrastructure (SRI) environment to Azure soon because current hardware is nearing end of life.</a:t>
                      </a: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11" name="Table 10">
            <a:extLst>
              <a:ext uri="{FF2B5EF4-FFF2-40B4-BE49-F238E27FC236}">
                <a16:creationId xmlns:a16="http://schemas.microsoft.com/office/drawing/2014/main" id="{230D2BA3-C6E2-F673-A5D1-6445889E9A75}"/>
              </a:ext>
            </a:extLst>
          </p:cNvPr>
          <p:cNvGraphicFramePr>
            <a:graphicFrameLocks/>
          </p:cNvGraphicFramePr>
          <p:nvPr/>
        </p:nvGraphicFramePr>
        <p:xfrm>
          <a:off x="103193" y="1454672"/>
          <a:ext cx="4414249" cy="122072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179758">
                <a:tc>
                  <a:txBody>
                    <a:bodyPr/>
                    <a:lstStyle/>
                    <a:p>
                      <a:pPr algn="l"/>
                      <a:r>
                        <a:rPr lang="en-CA" sz="1200" b="0" dirty="0">
                          <a:solidFill>
                            <a:schemeClr val="bg1"/>
                          </a:solidFill>
                          <a:latin typeface="+mn-lt"/>
                          <a:cs typeface="Calibri Light" panose="020F0302020204030204" pitchFamily="34" charset="0"/>
                        </a:rPr>
                        <a:t>3. Assumptions</a:t>
                      </a:r>
                    </a:p>
                  </a:txBody>
                  <a:tcPr marL="68580" marR="68580" marT="34290" marB="34290" anchor="ctr">
                    <a:solidFill>
                      <a:srgbClr val="3B6BA3"/>
                    </a:solidFill>
                  </a:tcPr>
                </a:tc>
                <a:extLst>
                  <a:ext uri="{0D108BD9-81ED-4DB2-BD59-A6C34878D82A}">
                    <a16:rowId xmlns:a16="http://schemas.microsoft.com/office/drawing/2014/main" val="1067903349"/>
                  </a:ext>
                </a:extLst>
              </a:tr>
              <a:tr h="80182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Microsoft will supply some of the funding.</a:t>
                      </a:r>
                    </a:p>
                    <a:p>
                      <a:pPr marL="171450" indent="-171450">
                        <a:buFont typeface="Wingdings" panose="05000000000000000000" pitchFamily="2" charset="2"/>
                        <a:buChar char="§"/>
                      </a:pPr>
                      <a:r>
                        <a:rPr lang="en-CA" sz="1000" dirty="0">
                          <a:latin typeface="+mn-lt"/>
                          <a:cs typeface="Calibri" panose="020F0502020204030204" pitchFamily="34" charset="0"/>
                        </a:rPr>
                        <a:t>We work with a Partner (suggested by Microsoft) who will advise on the project</a:t>
                      </a:r>
                    </a:p>
                    <a:p>
                      <a:pPr marL="171450" indent="-171450">
                        <a:buFont typeface="Wingdings" panose="05000000000000000000" pitchFamily="2" charset="2"/>
                        <a:buChar char="§"/>
                      </a:pPr>
                      <a:r>
                        <a:rPr lang="en-CA" sz="1000" dirty="0">
                          <a:latin typeface="+mn-lt"/>
                          <a:cs typeface="Arial" panose="020B0604020202020204" pitchFamily="34" charset="0"/>
                        </a:rPr>
                        <a:t>Partner will advise on how to keep machines secure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Arial" panose="020B0604020202020204" pitchFamily="34" charset="0"/>
                        </a:rPr>
                        <a:t>We will use Azure government cloud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Arial" panose="020B0604020202020204" pitchFamily="34" charset="0"/>
                        </a:rPr>
                        <a:t>We will follow </a:t>
                      </a:r>
                      <a:r>
                        <a:rPr lang="en-CA" sz="1000" dirty="0">
                          <a:latin typeface="+mn-lt"/>
                          <a:cs typeface="Arial" panose="020B0604020202020204" pitchFamily="34" charset="0"/>
                          <a:hlinkClick r:id="rId5"/>
                        </a:rPr>
                        <a:t>NIST 800-172 </a:t>
                      </a:r>
                      <a:r>
                        <a:rPr lang="en-CA" sz="1000" dirty="0" err="1">
                          <a:latin typeface="+mn-lt"/>
                          <a:cs typeface="Arial" panose="020B0604020202020204" pitchFamily="34" charset="0"/>
                          <a:hlinkClick r:id="rId5"/>
                        </a:rPr>
                        <a:t>R2</a:t>
                      </a:r>
                      <a:r>
                        <a:rPr lang="en-CA" sz="1000" dirty="0">
                          <a:latin typeface="+mn-lt"/>
                          <a:cs typeface="Arial" panose="020B0604020202020204" pitchFamily="34" charset="0"/>
                          <a:hlinkClick r:id="rId5"/>
                        </a:rPr>
                        <a:t> </a:t>
                      </a:r>
                      <a:r>
                        <a:rPr lang="en-CA" sz="1000" dirty="0">
                          <a:latin typeface="+mn-lt"/>
                          <a:cs typeface="Arial" panose="020B0604020202020204" pitchFamily="34" charset="0"/>
                        </a:rPr>
                        <a:t>and </a:t>
                      </a:r>
                      <a:r>
                        <a:rPr lang="en-CA" sz="1000" dirty="0">
                          <a:latin typeface="+mn-lt"/>
                          <a:cs typeface="Arial" panose="020B0604020202020204" pitchFamily="34" charset="0"/>
                          <a:hlinkClick r:id="rId6"/>
                        </a:rPr>
                        <a:t>NIST 800-172 </a:t>
                      </a:r>
                      <a:r>
                        <a:rPr lang="en-CA" sz="1000" dirty="0">
                          <a:latin typeface="+mn-lt"/>
                          <a:cs typeface="Arial" panose="020B0604020202020204" pitchFamily="34" charset="0"/>
                        </a:rPr>
                        <a:t> government regulations</a:t>
                      </a:r>
                    </a:p>
                    <a:p>
                      <a:pPr marL="171450" indent="-171450">
                        <a:buFont typeface="Wingdings" panose="05000000000000000000" pitchFamily="2" charset="2"/>
                        <a:buChar char="§"/>
                      </a:pPr>
                      <a:endParaRPr lang="en-CA" sz="1000" dirty="0">
                        <a:latin typeface="Arial" panose="020B0604020202020204" pitchFamily="34" charset="0"/>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17" name="Table 16">
            <a:extLst>
              <a:ext uri="{FF2B5EF4-FFF2-40B4-BE49-F238E27FC236}">
                <a16:creationId xmlns:a16="http://schemas.microsoft.com/office/drawing/2014/main" id="{F1BD0EBF-A89C-8C57-425B-3FF7C454D239}"/>
              </a:ext>
            </a:extLst>
          </p:cNvPr>
          <p:cNvGraphicFramePr>
            <a:graphicFrameLocks/>
          </p:cNvGraphicFramePr>
          <p:nvPr/>
        </p:nvGraphicFramePr>
        <p:xfrm>
          <a:off x="103192" y="3966001"/>
          <a:ext cx="4414250" cy="204666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380021">
                  <a:extLst>
                    <a:ext uri="{9D8B030D-6E8A-4147-A177-3AD203B41FA5}">
                      <a16:colId xmlns:a16="http://schemas.microsoft.com/office/drawing/2014/main" val="3056828257"/>
                    </a:ext>
                  </a:extLst>
                </a:gridCol>
                <a:gridCol w="3034229">
                  <a:extLst>
                    <a:ext uri="{9D8B030D-6E8A-4147-A177-3AD203B41FA5}">
                      <a16:colId xmlns:a16="http://schemas.microsoft.com/office/drawing/2014/main" val="2551306083"/>
                    </a:ext>
                  </a:extLst>
                </a:gridCol>
              </a:tblGrid>
              <a:tr h="33450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bg1"/>
                          </a:solidFill>
                          <a:latin typeface="+mn-lt"/>
                          <a:ea typeface="+mn-ea"/>
                          <a:cs typeface="Arial" panose="020B0604020202020204" pitchFamily="34" charset="0"/>
                        </a:rPr>
                        <a:t>7. Project Organization</a:t>
                      </a:r>
                    </a:p>
                  </a:txBody>
                  <a:tcPr>
                    <a:solidFill>
                      <a:srgbClr val="3B6EA6"/>
                    </a:solidFill>
                  </a:tcPr>
                </a:tc>
                <a:tc hMerge="1">
                  <a:txBody>
                    <a:bodyPr/>
                    <a:lstStyle/>
                    <a:p>
                      <a:pPr algn="ctr"/>
                      <a:endParaRPr lang="en-CA" sz="14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35681911"/>
                  </a:ext>
                </a:extLst>
              </a:tr>
              <a:tr h="252739">
                <a:tc>
                  <a:txBody>
                    <a:bodyPr/>
                    <a:lstStyle/>
                    <a:p>
                      <a:r>
                        <a:rPr lang="en-CA" sz="1000" b="1">
                          <a:latin typeface="+mn-lt"/>
                          <a:cs typeface="Calibri" panose="020F0502020204030204" pitchFamily="34" charset="0"/>
                        </a:rPr>
                        <a:t>Project Sponsor</a:t>
                      </a:r>
                    </a:p>
                  </a:txBody>
                  <a:tcPr marL="27432" marR="27432" marT="27432" marB="27432" anchor="ctr">
                    <a:solidFill>
                      <a:schemeClr val="accent1">
                        <a:lumMod val="20000"/>
                        <a:lumOff val="80000"/>
                      </a:schemeClr>
                    </a:solidFill>
                  </a:tcPr>
                </a:tc>
                <a:tc>
                  <a:txBody>
                    <a:bodyPr/>
                    <a:lstStyle/>
                    <a:p>
                      <a:pPr algn="l"/>
                      <a:r>
                        <a:rPr lang="en-CA" sz="1000" b="0" dirty="0">
                          <a:latin typeface="+mn-lt"/>
                          <a:cs typeface="Calibri Light" panose="020F0302020204030204" pitchFamily="34" charset="0"/>
                        </a:rPr>
                        <a:t>Michael Mundrane, Pamir </a:t>
                      </a:r>
                      <a:r>
                        <a:rPr lang="en-CA" sz="1000" b="0" dirty="0" err="1">
                          <a:latin typeface="+mn-lt"/>
                          <a:cs typeface="Calibri Light" panose="020F0302020204030204" pitchFamily="34" charset="0"/>
                        </a:rPr>
                        <a:t>Alpay</a:t>
                      </a:r>
                      <a:endParaRPr lang="en-CA" sz="1000" b="0" dirty="0">
                        <a:latin typeface="+mn-lt"/>
                        <a:cs typeface="Calibri Light" panose="020F03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1970265337"/>
                  </a:ext>
                </a:extLst>
              </a:tr>
              <a:tr h="438578">
                <a:tc>
                  <a:txBody>
                    <a:bodyPr/>
                    <a:lstStyle/>
                    <a:p>
                      <a:r>
                        <a:rPr lang="en-CA" sz="1000" b="1">
                          <a:latin typeface="+mn-lt"/>
                          <a:cs typeface="Calibri" panose="020F0502020204030204" pitchFamily="34" charset="0"/>
                        </a:rPr>
                        <a:t>Directors</a:t>
                      </a:r>
                    </a:p>
                  </a:txBody>
                  <a:tcPr marL="27432" marR="27432" marT="27432" marB="27432" anchor="ctr">
                    <a:solidFill>
                      <a:schemeClr val="accent1">
                        <a:lumMod val="20000"/>
                        <a:lumOff val="80000"/>
                      </a:schemeClr>
                    </a:solidFill>
                  </a:tcPr>
                </a:tc>
                <a:tc>
                  <a:txBody>
                    <a:bodyPr/>
                    <a:lstStyle/>
                    <a:p>
                      <a:pPr algn="l"/>
                      <a:r>
                        <a:rPr lang="en-CA" sz="1000" b="0" dirty="0">
                          <a:latin typeface="+mn-lt"/>
                          <a:cs typeface="Calibri Light" panose="020F0302020204030204" pitchFamily="34" charset="0"/>
                        </a:rPr>
                        <a:t>Josh Boggis, Chris Bernard, Mike Williams, </a:t>
                      </a:r>
                      <a:r>
                        <a:rPr lang="en-CA" sz="1000" b="0" dirty="0" err="1">
                          <a:latin typeface="+mn-lt"/>
                          <a:cs typeface="Calibri Light" panose="020F0302020204030204" pitchFamily="34" charset="0"/>
                        </a:rPr>
                        <a:t>Haleh</a:t>
                      </a:r>
                      <a:r>
                        <a:rPr lang="en-CA" sz="1000" b="0" dirty="0">
                          <a:latin typeface="+mn-lt"/>
                          <a:cs typeface="Calibri Light" panose="020F0302020204030204" pitchFamily="34" charset="0"/>
                        </a:rPr>
                        <a:t> </a:t>
                      </a:r>
                      <a:r>
                        <a:rPr lang="en-US" sz="1000" dirty="0" err="1">
                          <a:solidFill>
                            <a:srgbClr val="262626"/>
                          </a:solidFill>
                          <a:effectLst/>
                          <a:latin typeface="Segoe UI" panose="020B0502040204020203" pitchFamily="34" charset="0"/>
                        </a:rPr>
                        <a:t>Ghaemolsabahi</a:t>
                      </a:r>
                      <a:endParaRPr lang="en-CA" sz="1000" b="0" dirty="0">
                        <a:latin typeface="+mn-lt"/>
                        <a:cs typeface="Calibri Light" panose="020F03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095537525"/>
                  </a:ext>
                </a:extLst>
              </a:tr>
              <a:tr h="252739">
                <a:tc>
                  <a:txBody>
                    <a:bodyPr/>
                    <a:lstStyle/>
                    <a:p>
                      <a:r>
                        <a:rPr lang="en-CA" sz="1000" b="1">
                          <a:latin typeface="+mn-lt"/>
                          <a:cs typeface="Calibri" panose="020F0502020204030204" pitchFamily="34" charset="0"/>
                        </a:rPr>
                        <a:t>Project Manager</a:t>
                      </a:r>
                    </a:p>
                  </a:txBody>
                  <a:tcPr marL="27432" marR="27432" marT="27432" marB="27432" anchor="ctr">
                    <a:solidFill>
                      <a:schemeClr val="accent1">
                        <a:lumMod val="20000"/>
                        <a:lumOff val="80000"/>
                      </a:schemeClr>
                    </a:solidFill>
                  </a:tcPr>
                </a:tc>
                <a:tc>
                  <a:txBody>
                    <a:bodyPr/>
                    <a:lstStyle/>
                    <a:p>
                      <a:pPr algn="l"/>
                      <a:r>
                        <a:rPr lang="en-CA" sz="1000" b="0" dirty="0">
                          <a:latin typeface="+mn-lt"/>
                          <a:cs typeface="Calibri Light" panose="020F0302020204030204" pitchFamily="34" charset="0"/>
                        </a:rPr>
                        <a:t>Catherine Rhodes (and Ben Daniels and/or John Letot)</a:t>
                      </a:r>
                    </a:p>
                  </a:txBody>
                  <a:tcPr marL="27432" marR="27432" marT="27432" marB="27432" anchor="ctr">
                    <a:solidFill>
                      <a:schemeClr val="bg1"/>
                    </a:solidFill>
                  </a:tcPr>
                </a:tc>
                <a:extLst>
                  <a:ext uri="{0D108BD9-81ED-4DB2-BD59-A6C34878D82A}">
                    <a16:rowId xmlns:a16="http://schemas.microsoft.com/office/drawing/2014/main" val="906466703"/>
                  </a:ext>
                </a:extLst>
              </a:tr>
              <a:tr h="768096">
                <a:tc>
                  <a:txBody>
                    <a:bodyPr/>
                    <a:lstStyle/>
                    <a:p>
                      <a:r>
                        <a:rPr lang="en-CA" sz="1000" b="1">
                          <a:latin typeface="+mn-lt"/>
                          <a:cs typeface="Calibri" panose="020F0502020204030204" pitchFamily="34" charset="0"/>
                        </a:rPr>
                        <a:t>Team Members</a:t>
                      </a:r>
                    </a:p>
                  </a:txBody>
                  <a:tcPr marL="27432" marR="27432" marT="27432" marB="27432" anchor="ctr">
                    <a:solidFill>
                      <a:schemeClr val="accent1">
                        <a:lumMod val="20000"/>
                        <a:lumOff val="80000"/>
                      </a:schemeClr>
                    </a:solidFill>
                  </a:tcPr>
                </a:tc>
                <a:tc>
                  <a:txBody>
                    <a:bodyPr/>
                    <a:lstStyle/>
                    <a:p>
                      <a:pPr algn="l"/>
                      <a:r>
                        <a:rPr lang="en-CA" sz="1000" b="0" dirty="0">
                          <a:latin typeface="+mn-lt"/>
                          <a:cs typeface="Calibri Light" panose="020F0302020204030204" pitchFamily="34" charset="0"/>
                        </a:rPr>
                        <a:t>Doug Baker, John Tindall, Rob Morrell, Konstantinos </a:t>
                      </a:r>
                      <a:r>
                        <a:rPr lang="en-CA" sz="1000" b="0" dirty="0" err="1">
                          <a:latin typeface="+mn-lt"/>
                          <a:cs typeface="Calibri Light" panose="020F0302020204030204" pitchFamily="34" charset="0"/>
                        </a:rPr>
                        <a:t>Filippakos</a:t>
                      </a:r>
                      <a:r>
                        <a:rPr lang="en-CA" sz="1000" b="0" dirty="0">
                          <a:latin typeface="+mn-lt"/>
                          <a:cs typeface="Calibri Light" panose="020F0302020204030204" pitchFamily="34" charset="0"/>
                        </a:rPr>
                        <a:t>, Bob Kent, Yi Zhang, Bill DelGrego, </a:t>
                      </a:r>
                      <a:r>
                        <a:rPr lang="en-CA" sz="1000" b="0" dirty="0" err="1">
                          <a:latin typeface="+mn-lt"/>
                          <a:cs typeface="Calibri Light" panose="020F0302020204030204" pitchFamily="34" charset="0"/>
                        </a:rPr>
                        <a:t>Jerin</a:t>
                      </a:r>
                      <a:r>
                        <a:rPr lang="en-CA" sz="1000" b="0" dirty="0">
                          <a:latin typeface="+mn-lt"/>
                          <a:cs typeface="Calibri Light" panose="020F0302020204030204" pitchFamily="34" charset="0"/>
                        </a:rPr>
                        <a:t> Jose, Chris </a:t>
                      </a:r>
                      <a:r>
                        <a:rPr lang="en-CA" sz="1000" b="0" dirty="0" err="1">
                          <a:latin typeface="+mn-lt"/>
                          <a:cs typeface="Calibri Light" panose="020F0302020204030204" pitchFamily="34" charset="0"/>
                        </a:rPr>
                        <a:t>Tarricone</a:t>
                      </a:r>
                      <a:r>
                        <a:rPr lang="en-CA" sz="1000" b="0" dirty="0">
                          <a:latin typeface="+mn-lt"/>
                          <a:cs typeface="Calibri Light" panose="020F0302020204030204" pitchFamily="34" charset="0"/>
                        </a:rPr>
                        <a:t>, Tim Bogues, Josh Jones, Zoe Alfano, Paul </a:t>
                      </a:r>
                      <a:r>
                        <a:rPr lang="en-CA" sz="1000" b="0" dirty="0" err="1">
                          <a:latin typeface="+mn-lt"/>
                          <a:cs typeface="Calibri Light" panose="020F0302020204030204" pitchFamily="34" charset="0"/>
                        </a:rPr>
                        <a:t>Majkut</a:t>
                      </a:r>
                      <a:r>
                        <a:rPr lang="en-CA" sz="1000" b="0" dirty="0">
                          <a:latin typeface="+mn-lt"/>
                          <a:cs typeface="Calibri Light" panose="020F0302020204030204" pitchFamily="34" charset="0"/>
                        </a:rPr>
                        <a:t>, Andrew </a:t>
                      </a:r>
                      <a:r>
                        <a:rPr lang="en-CA" sz="1000" b="0" dirty="0" err="1">
                          <a:latin typeface="+mn-lt"/>
                          <a:cs typeface="Calibri Light" panose="020F0302020204030204" pitchFamily="34" charset="0"/>
                        </a:rPr>
                        <a:t>Rittner</a:t>
                      </a:r>
                      <a:r>
                        <a:rPr lang="en-CA" sz="1000" b="0" dirty="0">
                          <a:latin typeface="+mn-lt"/>
                          <a:cs typeface="Calibri Light" panose="020F0302020204030204" pitchFamily="34" charset="0"/>
                        </a:rPr>
                        <a:t>, Stephen White</a:t>
                      </a:r>
                    </a:p>
                  </a:txBody>
                  <a:tcPr marL="27432" marR="27432" marT="27432" marB="27432" anchor="ctr">
                    <a:solidFill>
                      <a:schemeClr val="bg1"/>
                    </a:solidFill>
                  </a:tcPr>
                </a:tc>
                <a:extLst>
                  <a:ext uri="{0D108BD9-81ED-4DB2-BD59-A6C34878D82A}">
                    <a16:rowId xmlns:a16="http://schemas.microsoft.com/office/drawing/2014/main" val="3012678380"/>
                  </a:ext>
                </a:extLst>
              </a:tr>
            </a:tbl>
          </a:graphicData>
        </a:graphic>
      </p:graphicFrame>
      <p:graphicFrame>
        <p:nvGraphicFramePr>
          <p:cNvPr id="18" name="Table 17">
            <a:extLst>
              <a:ext uri="{FF2B5EF4-FFF2-40B4-BE49-F238E27FC236}">
                <a16:creationId xmlns:a16="http://schemas.microsoft.com/office/drawing/2014/main" id="{D3D39DA3-297B-E48C-3DE5-4971FE32A7B1}"/>
              </a:ext>
            </a:extLst>
          </p:cNvPr>
          <p:cNvGraphicFramePr>
            <a:graphicFrameLocks/>
          </p:cNvGraphicFramePr>
          <p:nvPr/>
        </p:nvGraphicFramePr>
        <p:xfrm>
          <a:off x="103192" y="2730545"/>
          <a:ext cx="4414249" cy="1180307"/>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277818">
                <a:tc>
                  <a:txBody>
                    <a:bodyPr/>
                    <a:lstStyle/>
                    <a:p>
                      <a:pPr algn="l"/>
                      <a:r>
                        <a:rPr lang="en-CA" sz="1200" b="0">
                          <a:solidFill>
                            <a:schemeClr val="bg1"/>
                          </a:solidFill>
                          <a:latin typeface="+mn-lt"/>
                          <a:cs typeface="Calibri Light" panose="020F0302020204030204" pitchFamily="34" charset="0"/>
                        </a:rPr>
                        <a:t>5. Constraints / Dependencies</a:t>
                      </a:r>
                    </a:p>
                  </a:txBody>
                  <a:tcPr marL="68580" marR="68580" marT="34290" marB="34290" anchor="ctr">
                    <a:solidFill>
                      <a:srgbClr val="3B6BA3"/>
                    </a:solidFill>
                  </a:tcPr>
                </a:tc>
                <a:extLst>
                  <a:ext uri="{0D108BD9-81ED-4DB2-BD59-A6C34878D82A}">
                    <a16:rowId xmlns:a16="http://schemas.microsoft.com/office/drawing/2014/main" val="1067903349"/>
                  </a:ext>
                </a:extLst>
              </a:tr>
              <a:tr h="9024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This is needed as soon as possible as current hardware is reaching end of life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Need to execute agreement with Partner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Need funding from Microsoft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Need resource commitment from Directors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All project resources must be US citizens</a:t>
                      </a: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19" name="Table 18">
            <a:extLst>
              <a:ext uri="{FF2B5EF4-FFF2-40B4-BE49-F238E27FC236}">
                <a16:creationId xmlns:a16="http://schemas.microsoft.com/office/drawing/2014/main" id="{72651EE9-E4FD-7BDE-0BD0-B1F730697CED}"/>
              </a:ext>
            </a:extLst>
          </p:cNvPr>
          <p:cNvGraphicFramePr>
            <a:graphicFrameLocks/>
          </p:cNvGraphicFramePr>
          <p:nvPr/>
        </p:nvGraphicFramePr>
        <p:xfrm>
          <a:off x="4552542" y="1596051"/>
          <a:ext cx="4414249" cy="122072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4249">
                  <a:extLst>
                    <a:ext uri="{9D8B030D-6E8A-4147-A177-3AD203B41FA5}">
                      <a16:colId xmlns:a16="http://schemas.microsoft.com/office/drawing/2014/main" val="2349201438"/>
                    </a:ext>
                  </a:extLst>
                </a:gridCol>
              </a:tblGrid>
              <a:tr h="119576">
                <a:tc>
                  <a:txBody>
                    <a:bodyPr/>
                    <a:lstStyle/>
                    <a:p>
                      <a:pPr algn="l"/>
                      <a:r>
                        <a:rPr lang="en-CA" sz="1200" b="0">
                          <a:solidFill>
                            <a:schemeClr val="bg1"/>
                          </a:solidFill>
                          <a:latin typeface="+mn-lt"/>
                          <a:cs typeface="Calibri Light" panose="020F0302020204030204" pitchFamily="34" charset="0"/>
                        </a:rPr>
                        <a:t>4. Budget</a:t>
                      </a:r>
                    </a:p>
                  </a:txBody>
                  <a:tcPr marL="68580" marR="68580" marT="34290" marB="34290" anchor="ctr">
                    <a:solidFill>
                      <a:srgbClr val="3B6BA3"/>
                    </a:solidFill>
                  </a:tcPr>
                </a:tc>
                <a:extLst>
                  <a:ext uri="{0D108BD9-81ED-4DB2-BD59-A6C34878D82A}">
                    <a16:rowId xmlns:a16="http://schemas.microsoft.com/office/drawing/2014/main" val="1067903349"/>
                  </a:ext>
                </a:extLst>
              </a:tr>
              <a:tr h="543361">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Implementation budget estimated to be $35,000 for UConn, not including contributions from Microsoft.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Microsoft will supply some of the funding for implementation costs.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Operational costs for Azure are ~150,000 / year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err="1">
                          <a:latin typeface="+mn-lt"/>
                          <a:cs typeface="Calibri" panose="020F0502020204030204" pitchFamily="34" charset="0"/>
                        </a:rPr>
                        <a:t>OVPR</a:t>
                      </a:r>
                      <a:r>
                        <a:rPr lang="en-CA" sz="1000" dirty="0">
                          <a:latin typeface="+mn-lt"/>
                          <a:cs typeface="Calibri" panose="020F0502020204030204" pitchFamily="34" charset="0"/>
                        </a:rPr>
                        <a:t> is funding the majority of the project</a:t>
                      </a:r>
                    </a:p>
                    <a:p>
                      <a:pPr marL="171450" indent="-171450">
                        <a:buFont typeface="Wingdings" panose="05000000000000000000" pitchFamily="2" charset="2"/>
                        <a:buChar char="§"/>
                      </a:pPr>
                      <a:endParaRPr lang="en-CA" sz="1000" dirty="0">
                        <a:latin typeface="+mn-lt"/>
                        <a:cs typeface="Arial" panose="020B060402020202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graphicFrame>
        <p:nvGraphicFramePr>
          <p:cNvPr id="20" name="Table 19">
            <a:extLst>
              <a:ext uri="{FF2B5EF4-FFF2-40B4-BE49-F238E27FC236}">
                <a16:creationId xmlns:a16="http://schemas.microsoft.com/office/drawing/2014/main" id="{0DF33FBE-876B-7DFD-080D-CC5D6B6B1D3B}"/>
              </a:ext>
            </a:extLst>
          </p:cNvPr>
          <p:cNvGraphicFramePr>
            <a:graphicFrameLocks/>
          </p:cNvGraphicFramePr>
          <p:nvPr/>
        </p:nvGraphicFramePr>
        <p:xfrm>
          <a:off x="4572001" y="2879426"/>
          <a:ext cx="4414249" cy="2173149"/>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25493">
                  <a:extLst>
                    <a:ext uri="{9D8B030D-6E8A-4147-A177-3AD203B41FA5}">
                      <a16:colId xmlns:a16="http://schemas.microsoft.com/office/drawing/2014/main" val="2978529854"/>
                    </a:ext>
                  </a:extLst>
                </a:gridCol>
                <a:gridCol w="2516881">
                  <a:extLst>
                    <a:ext uri="{9D8B030D-6E8A-4147-A177-3AD203B41FA5}">
                      <a16:colId xmlns:a16="http://schemas.microsoft.com/office/drawing/2014/main" val="3056828257"/>
                    </a:ext>
                  </a:extLst>
                </a:gridCol>
                <a:gridCol w="1471875">
                  <a:extLst>
                    <a:ext uri="{9D8B030D-6E8A-4147-A177-3AD203B41FA5}">
                      <a16:colId xmlns:a16="http://schemas.microsoft.com/office/drawing/2014/main" val="1873441581"/>
                    </a:ext>
                  </a:extLst>
                </a:gridCol>
              </a:tblGrid>
              <a:tr h="28597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6. Key Deliverables &amp; Milestones </a:t>
                      </a:r>
                    </a:p>
                  </a:txBody>
                  <a:tcPr>
                    <a:solidFill>
                      <a:srgbClr val="3B6E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bg1"/>
                          </a:solidFill>
                          <a:latin typeface="+mn-lt"/>
                          <a:ea typeface="+mn-ea"/>
                          <a:cs typeface="Arial" panose="020B0604020202020204" pitchFamily="34" charset="0"/>
                        </a:rPr>
                        <a:t>6. Key Deliverables &amp; Milestones  (High-Level Milestone Plan)</a:t>
                      </a:r>
                    </a:p>
                  </a:txBody>
                  <a:tcPr>
                    <a:solidFill>
                      <a:srgbClr val="3B6E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a:solidFill>
                          <a:schemeClr val="bg1"/>
                        </a:solidFill>
                        <a:latin typeface="Calibri Light" panose="020F0302020204030204" pitchFamily="34" charset="0"/>
                        <a:cs typeface="Calibri Light" panose="020F0302020204030204" pitchFamily="34" charset="0"/>
                      </a:endParaRPr>
                    </a:p>
                  </a:txBody>
                  <a:tcPr>
                    <a:solidFill>
                      <a:srgbClr val="3B6EA6"/>
                    </a:solidFill>
                  </a:tcPr>
                </a:tc>
                <a:extLst>
                  <a:ext uri="{0D108BD9-81ED-4DB2-BD59-A6C34878D82A}">
                    <a16:rowId xmlns:a16="http://schemas.microsoft.com/office/drawing/2014/main" val="2335681911"/>
                  </a:ext>
                </a:extLst>
              </a:tr>
              <a:tr h="216067">
                <a:tc>
                  <a:txBody>
                    <a:bodyPr/>
                    <a:lstStyle/>
                    <a:p>
                      <a:pPr algn="l"/>
                      <a:endParaRPr lang="en-CA" sz="1000" b="1">
                        <a:latin typeface="+mn-lt"/>
                        <a:cs typeface="Calibri" panose="020F0502020204030204" pitchFamily="34" charset="0"/>
                      </a:endParaRPr>
                    </a:p>
                  </a:txBody>
                  <a:tcPr marL="27432" marR="27432" marT="27432" marB="27432" anchor="ctr">
                    <a:solidFill>
                      <a:schemeClr val="accent1">
                        <a:lumMod val="20000"/>
                        <a:lumOff val="80000"/>
                      </a:schemeClr>
                    </a:solidFill>
                  </a:tcPr>
                </a:tc>
                <a:tc>
                  <a:txBody>
                    <a:bodyPr/>
                    <a:lstStyle/>
                    <a:p>
                      <a:pPr algn="l"/>
                      <a:r>
                        <a:rPr lang="en-CA" sz="1000" b="1">
                          <a:latin typeface="+mn-lt"/>
                          <a:cs typeface="Calibri" panose="020F0502020204030204" pitchFamily="34" charset="0"/>
                        </a:rPr>
                        <a:t>Key Deliverable</a:t>
                      </a:r>
                    </a:p>
                  </a:txBody>
                  <a:tcPr marL="27432" marR="27432" marT="27432" marB="27432" anchor="ctr">
                    <a:solidFill>
                      <a:schemeClr val="accent1">
                        <a:lumMod val="20000"/>
                        <a:lumOff val="80000"/>
                      </a:schemeClr>
                    </a:solidFill>
                  </a:tcPr>
                </a:tc>
                <a:tc>
                  <a:txBody>
                    <a:bodyPr/>
                    <a:lstStyle/>
                    <a:p>
                      <a:pPr algn="l"/>
                      <a:r>
                        <a:rPr lang="en-CA" sz="1000" b="1">
                          <a:latin typeface="+mn-lt"/>
                          <a:cs typeface="Calibri Light" panose="020F0302020204030204" pitchFamily="34" charset="0"/>
                        </a:rPr>
                        <a:t>Target Date</a:t>
                      </a:r>
                    </a:p>
                  </a:txBody>
                  <a:tcPr marL="27432" marR="27432" marT="27432" marB="27432" anchor="ctr">
                    <a:solidFill>
                      <a:schemeClr val="accent1">
                        <a:lumMod val="20000"/>
                        <a:lumOff val="80000"/>
                      </a:schemeClr>
                    </a:solidFill>
                  </a:tcPr>
                </a:tc>
                <a:extLst>
                  <a:ext uri="{0D108BD9-81ED-4DB2-BD59-A6C34878D82A}">
                    <a16:rowId xmlns:a16="http://schemas.microsoft.com/office/drawing/2014/main" val="1970265337"/>
                  </a:ext>
                </a:extLst>
              </a:tr>
              <a:tr h="216067">
                <a:tc>
                  <a:txBody>
                    <a:bodyPr/>
                    <a:lstStyle/>
                    <a:p>
                      <a:pPr algn="l"/>
                      <a:r>
                        <a:rPr lang="en-CA" sz="1000">
                          <a:latin typeface="+mn-lt"/>
                          <a:cs typeface="Calibri" panose="020F0502020204030204" pitchFamily="34" charset="0"/>
                        </a:rPr>
                        <a:t>1</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Define requirements for partner</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11/30/23</a:t>
                      </a:r>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293056193"/>
                  </a:ext>
                </a:extLst>
              </a:tr>
              <a:tr h="216067">
                <a:tc>
                  <a:txBody>
                    <a:bodyPr/>
                    <a:lstStyle/>
                    <a:p>
                      <a:pPr algn="l"/>
                      <a:r>
                        <a:rPr lang="en-CA" sz="1000">
                          <a:latin typeface="+mn-lt"/>
                          <a:cs typeface="Calibri" panose="020F0502020204030204" pitchFamily="34" charset="0"/>
                        </a:rPr>
                        <a:t>2</a:t>
                      </a:r>
                    </a:p>
                  </a:txBody>
                  <a:tcPr marL="27432" marR="27432" marT="27432" marB="27432" anchor="ctr">
                    <a:solidFill>
                      <a:schemeClr val="bg1"/>
                    </a:solidFill>
                  </a:tcPr>
                </a:tc>
                <a:tc>
                  <a:txBody>
                    <a:bodyPr/>
                    <a:lstStyle/>
                    <a:p>
                      <a:pPr algn="l"/>
                      <a:r>
                        <a:rPr lang="en-CA" sz="1000" dirty="0">
                          <a:latin typeface="+mn-lt"/>
                          <a:cs typeface="Calibri" panose="020F0502020204030204" pitchFamily="34" charset="0"/>
                        </a:rPr>
                        <a:t>Engage with Partner</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12/31/23</a:t>
                      </a:r>
                      <a:endParaRPr lang="en-CA" sz="1000" dirty="0">
                        <a:latin typeface="+mn-lt"/>
                        <a:cs typeface="Calibri" panose="020F0502020204030204" pitchFamily="34" charset="0"/>
                      </a:endParaRPr>
                    </a:p>
                  </a:txBody>
                  <a:tcPr marL="27432" marR="27432" marT="27432" marB="27432" anchor="ctr">
                    <a:solidFill>
                      <a:schemeClr val="bg1"/>
                    </a:solidFill>
                  </a:tcPr>
                </a:tc>
                <a:extLst>
                  <a:ext uri="{0D108BD9-81ED-4DB2-BD59-A6C34878D82A}">
                    <a16:rowId xmlns:a16="http://schemas.microsoft.com/office/drawing/2014/main" val="3092218229"/>
                  </a:ext>
                </a:extLst>
              </a:tr>
              <a:tr h="216067">
                <a:tc>
                  <a:txBody>
                    <a:bodyPr/>
                    <a:lstStyle/>
                    <a:p>
                      <a:pPr algn="l"/>
                      <a:r>
                        <a:rPr lang="en-CA" sz="1000">
                          <a:latin typeface="+mn-lt"/>
                          <a:cs typeface="Calibri" panose="020F0502020204030204" pitchFamily="34" charset="0"/>
                        </a:rPr>
                        <a:t>3</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Create infrastructure</a:t>
                      </a:r>
                      <a:endParaRPr lang="en-CA" sz="1000" dirty="0">
                        <a:latin typeface="+mn-lt"/>
                        <a:cs typeface="Calibri" panose="020F0502020204030204" pitchFamily="34" charset="0"/>
                      </a:endParaRP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TBD</a:t>
                      </a:r>
                    </a:p>
                  </a:txBody>
                  <a:tcPr marL="27432" marR="27432" marT="27432" marB="27432" anchor="ctr">
                    <a:solidFill>
                      <a:schemeClr val="bg1"/>
                    </a:solidFill>
                  </a:tcPr>
                </a:tc>
                <a:extLst>
                  <a:ext uri="{0D108BD9-81ED-4DB2-BD59-A6C34878D82A}">
                    <a16:rowId xmlns:a16="http://schemas.microsoft.com/office/drawing/2014/main" val="3546815045"/>
                  </a:ext>
                </a:extLst>
              </a:tr>
              <a:tr h="216067">
                <a:tc>
                  <a:txBody>
                    <a:bodyPr/>
                    <a:lstStyle/>
                    <a:p>
                      <a:pPr algn="l"/>
                      <a:r>
                        <a:rPr lang="en-CA" sz="1000">
                          <a:latin typeface="+mn-lt"/>
                          <a:cs typeface="Calibri" panose="020F0502020204030204" pitchFamily="34" charset="0"/>
                        </a:rPr>
                        <a:t>4</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Create users and authentication</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TBD</a:t>
                      </a:r>
                    </a:p>
                  </a:txBody>
                  <a:tcPr marL="27432" marR="27432" marT="27432" marB="27432" anchor="ctr">
                    <a:solidFill>
                      <a:schemeClr val="bg1"/>
                    </a:solidFill>
                  </a:tcPr>
                </a:tc>
                <a:extLst>
                  <a:ext uri="{0D108BD9-81ED-4DB2-BD59-A6C34878D82A}">
                    <a16:rowId xmlns:a16="http://schemas.microsoft.com/office/drawing/2014/main" val="1284589464"/>
                  </a:ext>
                </a:extLst>
              </a:tr>
              <a:tr h="374939">
                <a:tc>
                  <a:txBody>
                    <a:bodyPr/>
                    <a:lstStyle/>
                    <a:p>
                      <a:pPr algn="l"/>
                      <a:r>
                        <a:rPr lang="en-CA" sz="1000">
                          <a:latin typeface="+mn-lt"/>
                          <a:cs typeface="Calibri" panose="020F0502020204030204" pitchFamily="34" charset="0"/>
                        </a:rPr>
                        <a:t>5</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Build workstations </a:t>
                      </a:r>
                    </a:p>
                    <a:p>
                      <a:pPr marL="171450" indent="-171450" algn="l">
                        <a:buFont typeface="Arial" panose="020B0604020202020204" pitchFamily="34" charset="0"/>
                        <a:buChar char="•"/>
                      </a:pPr>
                      <a:r>
                        <a:rPr lang="en-CA" sz="1000">
                          <a:latin typeface="+mn-lt"/>
                          <a:cs typeface="Calibri" panose="020F0502020204030204" pitchFamily="34" charset="0"/>
                        </a:rPr>
                        <a:t>Create new workstations and/or migrate</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TBD</a:t>
                      </a:r>
                    </a:p>
                  </a:txBody>
                  <a:tcPr marL="27432" marR="27432" marT="27432" marB="27432" anchor="ctr">
                    <a:solidFill>
                      <a:schemeClr val="bg1"/>
                    </a:solidFill>
                  </a:tcPr>
                </a:tc>
                <a:extLst>
                  <a:ext uri="{0D108BD9-81ED-4DB2-BD59-A6C34878D82A}">
                    <a16:rowId xmlns:a16="http://schemas.microsoft.com/office/drawing/2014/main" val="3646411523"/>
                  </a:ext>
                </a:extLst>
              </a:tr>
              <a:tr h="216067">
                <a:tc>
                  <a:txBody>
                    <a:bodyPr/>
                    <a:lstStyle/>
                    <a:p>
                      <a:pPr algn="l"/>
                      <a:r>
                        <a:rPr lang="en-CA" sz="1000">
                          <a:latin typeface="+mn-lt"/>
                          <a:cs typeface="Calibri" panose="020F0502020204030204" pitchFamily="34" charset="0"/>
                        </a:rPr>
                        <a:t>6</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Define and implement security configurations</a:t>
                      </a:r>
                    </a:p>
                  </a:txBody>
                  <a:tcPr marL="27432" marR="27432" marT="27432" marB="27432" anchor="ctr">
                    <a:solidFill>
                      <a:schemeClr val="bg1"/>
                    </a:solidFill>
                  </a:tcPr>
                </a:tc>
                <a:tc>
                  <a:txBody>
                    <a:bodyPr/>
                    <a:lstStyle/>
                    <a:p>
                      <a:pPr algn="l"/>
                      <a:r>
                        <a:rPr lang="en-CA" sz="1000">
                          <a:latin typeface="+mn-lt"/>
                          <a:cs typeface="Calibri" panose="020F0502020204030204" pitchFamily="34" charset="0"/>
                        </a:rPr>
                        <a:t>TBD</a:t>
                      </a:r>
                    </a:p>
                  </a:txBody>
                  <a:tcPr marL="27432" marR="27432" marT="27432" marB="27432" anchor="ctr">
                    <a:solidFill>
                      <a:schemeClr val="bg1"/>
                    </a:solidFill>
                  </a:tcPr>
                </a:tc>
                <a:extLst>
                  <a:ext uri="{0D108BD9-81ED-4DB2-BD59-A6C34878D82A}">
                    <a16:rowId xmlns:a16="http://schemas.microsoft.com/office/drawing/2014/main" val="2400239175"/>
                  </a:ext>
                </a:extLst>
              </a:tr>
              <a:tr h="215838">
                <a:tc>
                  <a:txBody>
                    <a:bodyPr/>
                    <a:lstStyle/>
                    <a:p>
                      <a:pPr algn="l"/>
                      <a:r>
                        <a:rPr lang="en-CA" sz="1000">
                          <a:latin typeface="+mn-lt"/>
                          <a:cs typeface="Calibri" panose="020F0502020204030204" pitchFamily="34" charset="0"/>
                        </a:rPr>
                        <a:t>7</a:t>
                      </a:r>
                      <a:endParaRPr lang="en-CA" sz="1000" dirty="0">
                        <a:latin typeface="+mn-lt"/>
                        <a:cs typeface="Calibri" panose="020F0502020204030204" pitchFamily="34" charset="0"/>
                      </a:endParaRPr>
                    </a:p>
                  </a:txBody>
                  <a:tcPr marL="27432" marR="27432" marT="27432" marB="27432" anchor="ctr">
                    <a:solidFill>
                      <a:schemeClr val="bg1"/>
                    </a:solidFill>
                  </a:tcPr>
                </a:tc>
                <a:tc>
                  <a:txBody>
                    <a:bodyPr/>
                    <a:lstStyle/>
                    <a:p>
                      <a:pPr algn="l"/>
                      <a:r>
                        <a:rPr lang="en-CA" sz="1000" dirty="0">
                          <a:latin typeface="+mn-lt"/>
                          <a:cs typeface="Calibri" panose="020F0502020204030204" pitchFamily="34" charset="0"/>
                        </a:rPr>
                        <a:t>Migrate services and workstations</a:t>
                      </a:r>
                    </a:p>
                  </a:txBody>
                  <a:tcPr marL="27432" marR="27432" marT="27432" marB="27432" anchor="ctr">
                    <a:solidFill>
                      <a:schemeClr val="bg1"/>
                    </a:solidFill>
                  </a:tcPr>
                </a:tc>
                <a:tc>
                  <a:txBody>
                    <a:bodyPr/>
                    <a:lstStyle/>
                    <a:p>
                      <a:pPr algn="l"/>
                      <a:r>
                        <a:rPr lang="en-CA" sz="1000" dirty="0">
                          <a:latin typeface="+mn-lt"/>
                          <a:cs typeface="Calibri" panose="020F0502020204030204" pitchFamily="34" charset="0"/>
                        </a:rPr>
                        <a:t>May 2024</a:t>
                      </a:r>
                    </a:p>
                  </a:txBody>
                  <a:tcPr marL="27432" marR="27432" marT="27432" marB="27432" anchor="ctr">
                    <a:solidFill>
                      <a:schemeClr val="bg1"/>
                    </a:solidFill>
                  </a:tcPr>
                </a:tc>
                <a:extLst>
                  <a:ext uri="{0D108BD9-81ED-4DB2-BD59-A6C34878D82A}">
                    <a16:rowId xmlns:a16="http://schemas.microsoft.com/office/drawing/2014/main" val="3978636576"/>
                  </a:ext>
                </a:extLst>
              </a:tr>
            </a:tbl>
          </a:graphicData>
        </a:graphic>
      </p:graphicFrame>
      <p:graphicFrame>
        <p:nvGraphicFramePr>
          <p:cNvPr id="23" name="Table 22">
            <a:extLst>
              <a:ext uri="{FF2B5EF4-FFF2-40B4-BE49-F238E27FC236}">
                <a16:creationId xmlns:a16="http://schemas.microsoft.com/office/drawing/2014/main" id="{65736F7E-1CD7-1524-1BAA-CD68A57DF155}"/>
              </a:ext>
            </a:extLst>
          </p:cNvPr>
          <p:cNvGraphicFramePr>
            <a:graphicFrameLocks/>
          </p:cNvGraphicFramePr>
          <p:nvPr/>
        </p:nvGraphicFramePr>
        <p:xfrm>
          <a:off x="4584200" y="5096737"/>
          <a:ext cx="4410943" cy="91592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4410943">
                  <a:extLst>
                    <a:ext uri="{9D8B030D-6E8A-4147-A177-3AD203B41FA5}">
                      <a16:colId xmlns:a16="http://schemas.microsoft.com/office/drawing/2014/main" val="2349201438"/>
                    </a:ext>
                  </a:extLst>
                </a:gridCol>
              </a:tblGrid>
              <a:tr h="203111">
                <a:tc>
                  <a:txBody>
                    <a:bodyPr/>
                    <a:lstStyle/>
                    <a:p>
                      <a:pPr algn="l"/>
                      <a:r>
                        <a:rPr lang="en-CA" sz="1200" b="0">
                          <a:solidFill>
                            <a:schemeClr val="bg1"/>
                          </a:solidFill>
                          <a:latin typeface="+mn-lt"/>
                          <a:cs typeface="Calibri Light" panose="020F0302020204030204" pitchFamily="34" charset="0"/>
                        </a:rPr>
                        <a:t>8. Risks</a:t>
                      </a:r>
                    </a:p>
                  </a:txBody>
                  <a:tcPr marL="68580" marR="68580" marT="34290" marB="34290" anchor="ctr">
                    <a:solidFill>
                      <a:srgbClr val="3B6BA3"/>
                    </a:solidFill>
                  </a:tcPr>
                </a:tc>
                <a:extLst>
                  <a:ext uri="{0D108BD9-81ED-4DB2-BD59-A6C34878D82A}">
                    <a16:rowId xmlns:a16="http://schemas.microsoft.com/office/drawing/2014/main" val="1067903349"/>
                  </a:ext>
                </a:extLst>
              </a:tr>
              <a:tr h="659804">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We are not ready in time for the Fall audit. Impact is non-compliance and future loss of government funding for research.</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a:latin typeface="+mn-lt"/>
                          <a:cs typeface="Calibri" panose="020F0502020204030204" pitchFamily="34" charset="0"/>
                        </a:rPr>
                        <a:t>Resource contention and difficulty hiring full-time staff</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CA" sz="1000" dirty="0">
                        <a:latin typeface="+mn-lt"/>
                        <a:cs typeface="Calibri" panose="020F0502020204030204" pitchFamily="34" charset="0"/>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829997"/>
                  </a:ext>
                </a:extLst>
              </a:tr>
            </a:tbl>
          </a:graphicData>
        </a:graphic>
      </p:graphicFrame>
    </p:spTree>
    <p:extLst>
      <p:ext uri="{BB962C8B-B14F-4D97-AF65-F5344CB8AC3E}">
        <p14:creationId xmlns:p14="http://schemas.microsoft.com/office/powerpoint/2010/main" val="27356840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188AE11363A44C8D6A98CD1960C803" ma:contentTypeVersion="17" ma:contentTypeDescription="Create a new document." ma:contentTypeScope="" ma:versionID="06d94b72ab78413044c7dc70583cb7fc">
  <xsd:schema xmlns:xsd="http://www.w3.org/2001/XMLSchema" xmlns:xs="http://www.w3.org/2001/XMLSchema" xmlns:p="http://schemas.microsoft.com/office/2006/metadata/properties" xmlns:ns2="fa4c7253-cea3-4165-8b8a-856476806840" xmlns:ns3="bd4136c0-7c27-4378-bc59-5e31d22b10cd" targetNamespace="http://schemas.microsoft.com/office/2006/metadata/properties" ma:root="true" ma:fieldsID="87e9593c58f8f25994f07041bf3b622a" ns2:_="" ns3:_="">
    <xsd:import namespace="fa4c7253-cea3-4165-8b8a-856476806840"/>
    <xsd:import namespace="bd4136c0-7c27-4378-bc59-5e31d22b10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4c7253-cea3-4165-8b8a-8564768068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4136c0-7c27-4378-bc59-5e31d22b10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9e4cc78-3a9e-4c0a-8ddf-3d2c01bfb04e}" ma:internalName="TaxCatchAll" ma:showField="CatchAllData" ma:web="bd4136c0-7c27-4378-bc59-5e31d22b10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a4c7253-cea3-4165-8b8a-856476806840">
      <Terms xmlns="http://schemas.microsoft.com/office/infopath/2007/PartnerControls"/>
    </lcf76f155ced4ddcb4097134ff3c332f>
    <TaxCatchAll xmlns="bd4136c0-7c27-4378-bc59-5e31d22b10cd" xsi:nil="true"/>
  </documentManagement>
</p:properties>
</file>

<file path=customXml/itemProps1.xml><?xml version="1.0" encoding="utf-8"?>
<ds:datastoreItem xmlns:ds="http://schemas.openxmlformats.org/officeDocument/2006/customXml" ds:itemID="{C9875CB5-2197-4E09-8C0D-0DE599D6D7EB}">
  <ds:schemaRefs>
    <ds:schemaRef ds:uri="http://schemas.microsoft.com/sharepoint/v3/contenttype/forms"/>
  </ds:schemaRefs>
</ds:datastoreItem>
</file>

<file path=customXml/itemProps2.xml><?xml version="1.0" encoding="utf-8"?>
<ds:datastoreItem xmlns:ds="http://schemas.openxmlformats.org/officeDocument/2006/customXml" ds:itemID="{5F2DF494-389E-426C-A28A-CAADE5A39F75}">
  <ds:schemaRefs>
    <ds:schemaRef ds:uri="bd4136c0-7c27-4378-bc59-5e31d22b10cd"/>
    <ds:schemaRef ds:uri="fa4c7253-cea3-4165-8b8a-85647680684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2539BF-D13E-4FB2-BC54-F4FA10F1E8F9}">
  <ds:schemaRefs>
    <ds:schemaRef ds:uri="0b246a1a-21b3-4b85-ae64-27198a8d5144"/>
    <ds:schemaRef ds:uri="871dee20-f9e1-41d6-aab0-3f47a44a2e5c"/>
    <ds:schemaRef ds:uri="bd4136c0-7c27-4378-bc59-5e31d22b10cd"/>
    <ds:schemaRef ds:uri="fa4c7253-cea3-4165-8b8a-85647680684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38</TotalTime>
  <Words>1048</Words>
  <Application>Microsoft Office PowerPoint</Application>
  <PresentationFormat>Letter Paper (8.5x11 in)</PresentationFormat>
  <Paragraphs>153</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Segoe UI</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Delivery:  Status Report</dc:title>
  <dc:creator>Nishan Vijayaratnam</dc:creator>
  <cp:lastModifiedBy>Mick Stevens</cp:lastModifiedBy>
  <cp:revision>2</cp:revision>
  <cp:lastPrinted>2023-04-05T20:32:52Z</cp:lastPrinted>
  <dcterms:created xsi:type="dcterms:W3CDTF">2015-01-13T00:31:34Z</dcterms:created>
  <dcterms:modified xsi:type="dcterms:W3CDTF">2024-05-03T18:54:51Z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0x01010080188AE11363A44C8D6A98CD1960C803</vt:lpwstr>
  </property>
  <property fmtid="{D5CDD505-2E9C-101B-9397-08002B2CF9AE}" pid="3" name="MediaServiceImageTags">
    <vt:lpwstr/>
  </property>
</Properties>
</file>